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handoutMasterIdLst>
    <p:handoutMasterId r:id="rId68"/>
  </p:handoutMasterIdLst>
  <p:sldIdLst>
    <p:sldId id="257" r:id="rId5"/>
    <p:sldId id="258" r:id="rId6"/>
    <p:sldId id="260" r:id="rId7"/>
    <p:sldId id="259" r:id="rId8"/>
    <p:sldId id="261"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6" r:id="rId35"/>
    <p:sldId id="297" r:id="rId36"/>
    <p:sldId id="298" r:id="rId37"/>
    <p:sldId id="354" r:id="rId38"/>
    <p:sldId id="352"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58" r:id="rId55"/>
    <p:sldId id="346" r:id="rId56"/>
    <p:sldId id="316" r:id="rId57"/>
    <p:sldId id="317" r:id="rId58"/>
    <p:sldId id="318" r:id="rId59"/>
    <p:sldId id="319" r:id="rId60"/>
    <p:sldId id="320" r:id="rId61"/>
    <p:sldId id="321" r:id="rId62"/>
    <p:sldId id="322" r:id="rId63"/>
    <p:sldId id="323" r:id="rId64"/>
    <p:sldId id="324" r:id="rId65"/>
    <p:sldId id="349" r:id="rId66"/>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67" y="-643"/>
      </p:cViewPr>
      <p:guideLst>
        <p:guide orient="horz" pos="2160"/>
        <p:guide pos="2880"/>
      </p:guideLst>
    </p:cSldViewPr>
  </p:slideViewPr>
  <p:notesTextViewPr>
    <p:cViewPr>
      <p:scale>
        <a:sx n="85" d="100"/>
        <a:sy n="85" d="100"/>
      </p:scale>
      <p:origin x="0" y="0"/>
    </p:cViewPr>
  </p:notesTextViewPr>
  <p:notesViewPr>
    <p:cSldViewPr>
      <p:cViewPr varScale="1">
        <p:scale>
          <a:sx n="67" d="100"/>
          <a:sy n="67" d="100"/>
        </p:scale>
        <p:origin x="-3154" y="-8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48A26363-5B60-4E6B-90ED-435DFB50F1C6}" type="datetimeFigureOut">
              <a:rPr lang="en-US" smtClean="0"/>
              <a:t>4/8/2016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8F2A7996-0B87-401F-B4FE-4AFF45512732}" type="slidenum">
              <a:rPr lang="en-US" smtClean="0"/>
              <a:t>‹#›</a:t>
            </a:fld>
            <a:endParaRPr lang="en-US"/>
          </a:p>
        </p:txBody>
      </p:sp>
    </p:spTree>
    <p:extLst>
      <p:ext uri="{BB962C8B-B14F-4D97-AF65-F5344CB8AC3E}">
        <p14:creationId xmlns:p14="http://schemas.microsoft.com/office/powerpoint/2010/main" val="163120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8EEE9156-B8FB-4A09-A2B3-ED65F35555EE}" type="datetimeFigureOut">
              <a:rPr lang="en-US" smtClean="0"/>
              <a:t>4/8/2016</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DDA19BEA-1425-4055-A792-65BCC8BC00BC}" type="slidenum">
              <a:rPr lang="en-US" smtClean="0"/>
              <a:t>‹#›</a:t>
            </a:fld>
            <a:endParaRPr lang="en-US"/>
          </a:p>
        </p:txBody>
      </p:sp>
    </p:spTree>
    <p:extLst>
      <p:ext uri="{BB962C8B-B14F-4D97-AF65-F5344CB8AC3E}">
        <p14:creationId xmlns:p14="http://schemas.microsoft.com/office/powerpoint/2010/main" val="56905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7 CFR 4284-A no longer applies to VAPG</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589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240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a:t>
            </a:r>
            <a:r>
              <a:rPr lang="en-US" baseline="0" dirty="0" smtClean="0"/>
              <a:t> language is “is a source of Farm- or Ranch-based Renewable Energy.”</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2308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for human consumption only.</a:t>
            </a:r>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t>25</a:t>
            </a:fld>
            <a:endParaRPr lang="en-US"/>
          </a:p>
        </p:txBody>
      </p:sp>
    </p:spTree>
    <p:extLst>
      <p:ext uri="{BB962C8B-B14F-4D97-AF65-F5344CB8AC3E}">
        <p14:creationId xmlns:p14="http://schemas.microsoft.com/office/powerpoint/2010/main" val="349948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Emerging market</a:t>
            </a:r>
            <a:r>
              <a:rPr lang="en-US" baseline="0" dirty="0" smtClean="0"/>
              <a:t> is required for all applicant types EXCEPT Independent Producers.  However, </a:t>
            </a:r>
            <a:r>
              <a:rPr lang="en-US" baseline="0" dirty="0" err="1" smtClean="0"/>
              <a:t>Ips</a:t>
            </a:r>
            <a:r>
              <a:rPr lang="en-US" baseline="0" dirty="0" smtClean="0"/>
              <a:t> proposing emerging market projects must also submit a feasibility study and business plan. </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0462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9">
              <a:defRPr/>
            </a:pPr>
            <a:r>
              <a:rPr lang="en-US" dirty="0"/>
              <a:t>Recall that IP’s are not subject to ‘emerging market’ </a:t>
            </a:r>
            <a:r>
              <a:rPr lang="en-US" u="sng" dirty="0"/>
              <a:t>requirement</a:t>
            </a:r>
            <a:r>
              <a:rPr lang="en-US" dirty="0"/>
              <a:t>.</a:t>
            </a:r>
          </a:p>
          <a:p>
            <a:pPr defTabSz="914309">
              <a:defRPr/>
            </a:pPr>
            <a:endParaRPr lang="en-US" dirty="0"/>
          </a:p>
          <a:p>
            <a:pPr defTabSz="914309">
              <a:defRPr/>
            </a:pPr>
            <a:r>
              <a:rPr lang="en-US" dirty="0"/>
              <a:t>This does not change the proposal evaluation or scoring elements and must demonstrate the expected increases in customer base and revenue returns to the producer applicants supplying the majority of the agricultural commodity for the project.</a:t>
            </a:r>
          </a:p>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0462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9">
              <a:defRPr/>
            </a:pPr>
            <a:r>
              <a:rPr lang="en-US" dirty="0"/>
              <a:t>This does not change the proposal evaluation or scoring elements and must demonstrate the expected increases in customer base and revenue returns to the producer applicants supplying the majority of the agricultural commodity for the project in </a:t>
            </a:r>
          </a:p>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10462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Use of grant funds to pay labor and salary expenses of the applicant (applicant’s representative) or applicant family members is not allowable.  However, these costs may be used as a matching contribution up to 25% of total project costs.</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6045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76045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Plan</a:t>
            </a:r>
            <a:r>
              <a:rPr lang="en-US" baseline="0" dirty="0" smtClean="0"/>
              <a:t> &amp; Budget is both an eligibility requirement AND a scoring criterion.</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653462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65346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No reserved funds in</a:t>
            </a:r>
            <a:r>
              <a:rPr lang="en-US" baseline="0" dirty="0" smtClean="0"/>
              <a:t> FY 2016</a:t>
            </a:r>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t>5</a:t>
            </a:fld>
            <a:endParaRPr lang="en-US"/>
          </a:p>
        </p:txBody>
      </p:sp>
    </p:spTree>
    <p:extLst>
      <p:ext uri="{BB962C8B-B14F-4D97-AF65-F5344CB8AC3E}">
        <p14:creationId xmlns:p14="http://schemas.microsoft.com/office/powerpoint/2010/main" val="3154974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65346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54395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446071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t>49</a:t>
            </a:fld>
            <a:endParaRPr lang="en-US"/>
          </a:p>
        </p:txBody>
      </p:sp>
    </p:spTree>
    <p:extLst>
      <p:ext uri="{BB962C8B-B14F-4D97-AF65-F5344CB8AC3E}">
        <p14:creationId xmlns:p14="http://schemas.microsoft.com/office/powerpoint/2010/main" val="205204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47536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968251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671190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725144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39463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a:t>
            </a:r>
            <a:r>
              <a:rPr lang="en-US" baseline="0" dirty="0" smtClean="0"/>
              <a:t> that applicants get to the free DUNS and SAM registration pages, avoiding fee-based middlemen.</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01826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9">
              <a:defRPr/>
            </a:pPr>
            <a:r>
              <a:rPr lang="en-US" dirty="0">
                <a:solidFill>
                  <a:prstClr val="black"/>
                </a:solidFill>
              </a:rPr>
              <a:t>General eligibility components </a:t>
            </a:r>
            <a:r>
              <a:rPr lang="en-US" dirty="0" smtClean="0">
                <a:solidFill>
                  <a:prstClr val="black"/>
                </a:solidFill>
              </a:rPr>
              <a:t>include </a:t>
            </a:r>
            <a:r>
              <a:rPr lang="en-US" dirty="0">
                <a:solidFill>
                  <a:prstClr val="black"/>
                </a:solidFill>
              </a:rPr>
              <a:t>citizenship, legal authority and responsibility.</a:t>
            </a:r>
          </a:p>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55676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boxes and narrative insertion points</a:t>
            </a:r>
          </a:p>
          <a:p>
            <a:r>
              <a:rPr lang="en-US" dirty="0" smtClean="0"/>
              <a:t>Hyperlinks to </a:t>
            </a:r>
            <a:r>
              <a:rPr lang="en-US" dirty="0" err="1" smtClean="0"/>
              <a:t>reg</a:t>
            </a:r>
            <a:r>
              <a:rPr lang="en-US" dirty="0" smtClean="0"/>
              <a:t> throughout</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840881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062307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53723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Particular</a:t>
            </a:r>
            <a:r>
              <a:rPr lang="en-US" baseline="0" dirty="0" smtClean="0"/>
              <a:t> attention to the part about what constitutes ‘direct engagement’</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5567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1087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Steering committee must form a legal entity prior to obligation.</a:t>
            </a:r>
          </a:p>
          <a:p>
            <a:r>
              <a:rPr lang="en-US" dirty="0" smtClean="0"/>
              <a:t>A harvester is NOT a gleaner or anyone who collects residual commodity (slash from forest, for example) after the</a:t>
            </a:r>
            <a:r>
              <a:rPr lang="en-US" baseline="0" dirty="0" smtClean="0"/>
              <a:t> primary commodity has been harvested.</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4688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state or national commodity or farmer’s organizations.</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4146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some states do not have separate</a:t>
            </a:r>
            <a:r>
              <a:rPr lang="en-US" baseline="0" dirty="0" smtClean="0"/>
              <a:t> incorporation statutes for cooperatives, but do recognize businesses that are organized and operate on a cooperative basis:  owned and controlled by the members who use it, with revenue distributed on the basis of use of the cooperative.</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3710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Non-independent producers</a:t>
            </a:r>
            <a:r>
              <a:rPr lang="en-US" baseline="0" dirty="0" smtClean="0"/>
              <a:t> likely to be investors.</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3244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A222C3-4E59-4FDF-83E8-67661E5C1F14}"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pic>
        <p:nvPicPr>
          <p:cNvPr id="7" name="Picture 6"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4" y="140811"/>
            <a:ext cx="2883429" cy="432863"/>
          </a:xfrm>
          <a:prstGeom prst="rect">
            <a:avLst/>
          </a:prstGeom>
        </p:spPr>
      </p:pic>
      <p:cxnSp>
        <p:nvCxnSpPr>
          <p:cNvPr id="8" name="Straight Connector 7"/>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19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9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3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3429000"/>
          </a:xfrm>
        </p:spPr>
        <p:txBody>
          <a:bodyPr/>
          <a:lstStyle/>
          <a:p>
            <a:endParaRPr lang="en-US"/>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DB43BF7E-355F-4FDC-8F95-B0F306E897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8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10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6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1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3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32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13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8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52644-B21B-4527-BE00-D86024E50F46}" type="datetime1">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29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222C3-4E59-4FDF-83E8-67661E5C1F14}"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tmp"/><Relationship Id="rId4" Type="http://schemas.openxmlformats.org/officeDocument/2006/relationships/image" Target="../media/image26.tmp"/></Relationships>
</file>

<file path=ppt/slides/_rels/slide5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tmp"/></Relationships>
</file>

<file path=ppt/slides/_rels/slide5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1.tmp"/></Relationships>
</file>

<file path=ppt/slides/_rels/slide5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tmp"/></Relationships>
</file>

<file path=ppt/slides/_rels/slide5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42.tmp"/><Relationship Id="rId3" Type="http://schemas.openxmlformats.org/officeDocument/2006/relationships/image" Target="../media/image37.tmp"/><Relationship Id="rId7" Type="http://schemas.openxmlformats.org/officeDocument/2006/relationships/image" Target="../media/image41.tmp"/><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image" Target="../media/image38.tmp"/></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190" y="1752600"/>
            <a:ext cx="7772400" cy="1470025"/>
          </a:xfrm>
        </p:spPr>
        <p:txBody>
          <a:bodyPr>
            <a:normAutofit/>
          </a:bodyPr>
          <a:lstStyle/>
          <a:p>
            <a:pPr algn="ctr"/>
            <a:r>
              <a:rPr lang="en-US" sz="4000" b="1" dirty="0" smtClean="0"/>
              <a:t>FY2016</a:t>
            </a:r>
            <a:br>
              <a:rPr lang="en-US" sz="4000" b="1" dirty="0" smtClean="0"/>
            </a:br>
            <a:r>
              <a:rPr lang="en-US" sz="4000" b="1" dirty="0" smtClean="0"/>
              <a:t>Value-Added Producer Grant 101</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381" y="3429000"/>
            <a:ext cx="1678038" cy="1219200"/>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155" y="3310890"/>
            <a:ext cx="2011680" cy="1455420"/>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103648"/>
            <a:ext cx="1973580" cy="1325323"/>
          </a:xfrm>
          <a:prstGeom prst="rect">
            <a:avLst/>
          </a:prstGeom>
          <a:ln>
            <a:solidFill>
              <a:schemeClr val="tx1"/>
            </a:solidFill>
          </a:ln>
        </p:spPr>
      </p:pic>
    </p:spTree>
    <p:extLst>
      <p:ext uri="{BB962C8B-B14F-4D97-AF65-F5344CB8AC3E}">
        <p14:creationId xmlns:p14="http://schemas.microsoft.com/office/powerpoint/2010/main" val="2936041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066800"/>
          </a:xfrm>
        </p:spPr>
        <p:txBody>
          <a:bodyPr>
            <a:normAutofit/>
          </a:bodyPr>
          <a:lstStyle/>
          <a:p>
            <a:r>
              <a:rPr lang="en-US" sz="3200" b="1" dirty="0"/>
              <a:t>Independent Producer</a:t>
            </a:r>
            <a:br>
              <a:rPr lang="en-US" sz="3200" b="1" dirty="0"/>
            </a:br>
            <a:endParaRPr lang="en-US" sz="3200" dirty="0"/>
          </a:p>
        </p:txBody>
      </p:sp>
      <p:sp>
        <p:nvSpPr>
          <p:cNvPr id="3" name="Content Placeholder 2"/>
          <p:cNvSpPr>
            <a:spLocks noGrp="1"/>
          </p:cNvSpPr>
          <p:nvPr>
            <p:ph type="subTitle" idx="1"/>
          </p:nvPr>
        </p:nvSpPr>
        <p:spPr>
          <a:xfrm>
            <a:off x="990600" y="2667000"/>
            <a:ext cx="7162800" cy="2971800"/>
          </a:xfrm>
        </p:spPr>
        <p:txBody>
          <a:bodyPr>
            <a:normAutofit fontScale="92500"/>
          </a:bodyPr>
          <a:lstStyle/>
          <a:p>
            <a:pPr marL="0" indent="0" algn="ctr">
              <a:buNone/>
            </a:pPr>
            <a:endParaRPr lang="en-US" sz="1200" b="1" dirty="0" smtClean="0"/>
          </a:p>
          <a:p>
            <a:pPr marL="0" indent="0">
              <a:buNone/>
            </a:pPr>
            <a:r>
              <a:rPr lang="en-US" sz="3500" dirty="0">
                <a:solidFill>
                  <a:schemeClr val="tx1"/>
                </a:solidFill>
              </a:rPr>
              <a:t>An individual </a:t>
            </a:r>
            <a:r>
              <a:rPr lang="en-US" sz="3500" dirty="0" smtClean="0">
                <a:solidFill>
                  <a:schemeClr val="tx1"/>
                </a:solidFill>
              </a:rPr>
              <a:t>agricultural producer </a:t>
            </a:r>
            <a:r>
              <a:rPr lang="en-US" sz="3500" dirty="0">
                <a:solidFill>
                  <a:schemeClr val="tx1"/>
                </a:solidFill>
              </a:rPr>
              <a:t>or an </a:t>
            </a:r>
            <a:r>
              <a:rPr lang="en-US" sz="3500" u="sng" dirty="0">
                <a:solidFill>
                  <a:schemeClr val="tx1"/>
                </a:solidFill>
              </a:rPr>
              <a:t>entity</a:t>
            </a:r>
            <a:r>
              <a:rPr lang="en-US" sz="3500" dirty="0">
                <a:solidFill>
                  <a:schemeClr val="tx1"/>
                </a:solidFill>
              </a:rPr>
              <a:t> that is solely owned and controlled by </a:t>
            </a:r>
            <a:r>
              <a:rPr lang="en-US" sz="3500" dirty="0" smtClean="0">
                <a:solidFill>
                  <a:schemeClr val="tx1"/>
                </a:solidFill>
              </a:rPr>
              <a:t>agricultural </a:t>
            </a:r>
            <a:r>
              <a:rPr lang="en-US" sz="3500" dirty="0">
                <a:solidFill>
                  <a:schemeClr val="tx1"/>
                </a:solidFill>
              </a:rPr>
              <a:t>producers, that are directly engaged in the production of the subject agricultural </a:t>
            </a:r>
            <a:r>
              <a:rPr lang="en-US" sz="3500" dirty="0" smtClean="0">
                <a:solidFill>
                  <a:schemeClr val="tx1"/>
                </a:solidFill>
              </a:rPr>
              <a:t>commodity*.</a:t>
            </a:r>
            <a:endParaRPr lang="en-US" sz="3500" dirty="0">
              <a:solidFill>
                <a:schemeClr val="tx1"/>
              </a:solidFill>
            </a:endParaRPr>
          </a:p>
          <a:p>
            <a:pPr marL="0" indent="0">
              <a:buNone/>
            </a:pPr>
            <a:endParaRPr lang="en-US" sz="2800" b="1" dirty="0" smtClean="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370346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371600"/>
          </a:xfrm>
        </p:spPr>
        <p:txBody>
          <a:bodyPr>
            <a:normAutofit fontScale="90000"/>
          </a:bodyPr>
          <a:lstStyle/>
          <a:p>
            <a:r>
              <a:rPr lang="en-US" dirty="0"/>
              <a:t/>
            </a:r>
            <a:br>
              <a:rPr lang="en-US" dirty="0"/>
            </a:br>
            <a:r>
              <a:rPr lang="en-US" sz="3600" b="1" dirty="0"/>
              <a:t>Independent </a:t>
            </a:r>
            <a:r>
              <a:rPr lang="en-US" sz="3600" b="1" dirty="0" smtClean="0"/>
              <a:t>Producer…</a:t>
            </a:r>
            <a:r>
              <a:rPr lang="en-US" sz="3600" b="1" dirty="0"/>
              <a:t/>
            </a:r>
            <a:br>
              <a:rPr lang="en-US" sz="3600" b="1" dirty="0"/>
            </a:br>
            <a:endParaRPr lang="en-US" sz="3600" dirty="0"/>
          </a:p>
        </p:txBody>
      </p:sp>
      <p:sp>
        <p:nvSpPr>
          <p:cNvPr id="3" name="Content Placeholder 2"/>
          <p:cNvSpPr>
            <a:spLocks noGrp="1"/>
          </p:cNvSpPr>
          <p:nvPr>
            <p:ph type="subTitle" idx="1"/>
          </p:nvPr>
        </p:nvSpPr>
        <p:spPr>
          <a:xfrm>
            <a:off x="1066800" y="2743200"/>
            <a:ext cx="7239000" cy="3429000"/>
          </a:xfrm>
        </p:spPr>
        <p:txBody>
          <a:bodyPr>
            <a:normAutofit fontScale="70000" lnSpcReduction="20000"/>
          </a:bodyPr>
          <a:lstStyle/>
          <a:p>
            <a:pPr marL="0" indent="0" algn="ctr">
              <a:buNone/>
            </a:pPr>
            <a:endParaRPr lang="en-US" sz="900" b="1" dirty="0"/>
          </a:p>
          <a:p>
            <a:pPr marL="457200" indent="-457200" algn="l">
              <a:buClr>
                <a:schemeClr val="accent6">
                  <a:lumMod val="75000"/>
                </a:schemeClr>
              </a:buClr>
              <a:buFont typeface="Arial" pitchFamily="34" charset="0"/>
              <a:buChar char="•"/>
            </a:pPr>
            <a:r>
              <a:rPr lang="en-US" sz="3700" dirty="0" smtClean="0">
                <a:solidFill>
                  <a:schemeClr val="tx1"/>
                </a:solidFill>
              </a:rPr>
              <a:t>An independent producer entity may be a </a:t>
            </a:r>
            <a:r>
              <a:rPr lang="en-US" sz="3700" b="1" dirty="0" smtClean="0">
                <a:solidFill>
                  <a:schemeClr val="tx1"/>
                </a:solidFill>
              </a:rPr>
              <a:t>steering committee</a:t>
            </a:r>
            <a:r>
              <a:rPr lang="en-US" sz="3700" dirty="0" smtClean="0">
                <a:solidFill>
                  <a:schemeClr val="tx1"/>
                </a:solidFill>
              </a:rPr>
              <a:t> of individual IPs who will form a legal entity that meets the requirements of one of the 4 eligible applicant types.</a:t>
            </a:r>
          </a:p>
          <a:p>
            <a:pPr algn="l">
              <a:buClr>
                <a:schemeClr val="accent6">
                  <a:lumMod val="75000"/>
                </a:schemeClr>
              </a:buClr>
            </a:pPr>
            <a:endParaRPr lang="en-US" sz="1300" dirty="0" smtClean="0">
              <a:solidFill>
                <a:schemeClr val="tx1"/>
              </a:solidFill>
            </a:endParaRPr>
          </a:p>
          <a:p>
            <a:pPr marL="457200" indent="-457200" algn="l">
              <a:buClr>
                <a:schemeClr val="accent6">
                  <a:lumMod val="75000"/>
                </a:schemeClr>
              </a:buClr>
              <a:buFont typeface="Arial" pitchFamily="34" charset="0"/>
              <a:buChar char="•"/>
            </a:pPr>
            <a:r>
              <a:rPr lang="en-US" sz="3700" dirty="0" smtClean="0">
                <a:solidFill>
                  <a:schemeClr val="tx1"/>
                </a:solidFill>
              </a:rPr>
              <a:t>An independent producer may be an </a:t>
            </a:r>
            <a:r>
              <a:rPr lang="en-US" sz="3700" b="1" dirty="0" smtClean="0">
                <a:solidFill>
                  <a:schemeClr val="tx1"/>
                </a:solidFill>
              </a:rPr>
              <a:t>agricultural harvester </a:t>
            </a:r>
            <a:r>
              <a:rPr lang="en-US" sz="3700" dirty="0" smtClean="0">
                <a:solidFill>
                  <a:schemeClr val="tx1"/>
                </a:solidFill>
              </a:rPr>
              <a:t>if they have the legal right to harvest a primary (not residual) commodity. Examples: commercial fishermen, loggers.</a:t>
            </a:r>
            <a:endParaRPr lang="en-US" sz="3700" dirty="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427613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60471"/>
            <a:ext cx="7772400" cy="1146174"/>
          </a:xfrm>
        </p:spPr>
        <p:txBody>
          <a:bodyPr>
            <a:normAutofit fontScale="90000"/>
          </a:bodyPr>
          <a:lstStyle/>
          <a:p>
            <a:r>
              <a:rPr lang="en-US" dirty="0"/>
              <a:t/>
            </a:r>
            <a:br>
              <a:rPr lang="en-US" dirty="0"/>
            </a:br>
            <a:r>
              <a:rPr lang="en-US" sz="3600" b="1" dirty="0"/>
              <a:t>Agricultural Producer Group</a:t>
            </a:r>
            <a:br>
              <a:rPr lang="en-US" sz="3600" b="1" dirty="0"/>
            </a:br>
            <a:endParaRPr lang="en-US" sz="3600" dirty="0"/>
          </a:p>
        </p:txBody>
      </p:sp>
      <p:sp>
        <p:nvSpPr>
          <p:cNvPr id="3" name="Content Placeholder 2"/>
          <p:cNvSpPr>
            <a:spLocks noGrp="1"/>
          </p:cNvSpPr>
          <p:nvPr>
            <p:ph type="subTitle" idx="1"/>
          </p:nvPr>
        </p:nvSpPr>
        <p:spPr>
          <a:xfrm>
            <a:off x="990600" y="2666999"/>
            <a:ext cx="7315200" cy="3264361"/>
          </a:xfrm>
        </p:spPr>
        <p:txBody>
          <a:bodyPr>
            <a:normAutofit fontScale="70000" lnSpcReduction="20000"/>
          </a:bodyPr>
          <a:lstStyle/>
          <a:p>
            <a:pPr marL="0" indent="0" algn="ctr">
              <a:buNone/>
            </a:pPr>
            <a:endParaRPr lang="en-US" sz="1100" b="1" dirty="0" smtClean="0"/>
          </a:p>
          <a:p>
            <a:pPr marL="457200" indent="-457200" algn="l">
              <a:buClr>
                <a:schemeClr val="accent6">
                  <a:lumMod val="75000"/>
                </a:schemeClr>
              </a:buClr>
              <a:buFont typeface="Arial" pitchFamily="34" charset="0"/>
              <a:buChar char="•"/>
            </a:pPr>
            <a:r>
              <a:rPr lang="en-US" dirty="0">
                <a:solidFill>
                  <a:schemeClr val="tx1"/>
                </a:solidFill>
              </a:rPr>
              <a:t>Formal </a:t>
            </a:r>
            <a:r>
              <a:rPr lang="en-US" b="1" dirty="0" smtClean="0">
                <a:solidFill>
                  <a:srgbClr val="C00000"/>
                </a:solidFill>
              </a:rPr>
              <a:t>nonprofit</a:t>
            </a:r>
            <a:r>
              <a:rPr lang="en-US" dirty="0" smtClean="0">
                <a:solidFill>
                  <a:schemeClr val="tx1"/>
                </a:solidFill>
              </a:rPr>
              <a:t> membership </a:t>
            </a:r>
            <a:r>
              <a:rPr lang="en-US" dirty="0">
                <a:solidFill>
                  <a:schemeClr val="tx1"/>
                </a:solidFill>
              </a:rPr>
              <a:t>organization that represents Agriculture Producers that meet the VAPG program definition requirements for an Independent Producer and operates with a mission that includes working on behalf of Independent </a:t>
            </a:r>
            <a:r>
              <a:rPr lang="en-US" dirty="0" smtClean="0">
                <a:solidFill>
                  <a:schemeClr val="tx1"/>
                </a:solidFill>
              </a:rPr>
              <a:t>Producers. </a:t>
            </a:r>
            <a:endParaRPr lang="en-US" dirty="0">
              <a:solidFill>
                <a:schemeClr val="tx1"/>
              </a:solidFill>
            </a:endParaRPr>
          </a:p>
          <a:p>
            <a:pPr marL="171450" indent="-171450" algn="l">
              <a:buClr>
                <a:schemeClr val="accent6">
                  <a:lumMod val="75000"/>
                </a:schemeClr>
              </a:buClr>
              <a:buFont typeface="Arial" pitchFamily="34" charset="0"/>
              <a:buChar char="•"/>
            </a:pPr>
            <a:endParaRPr lang="en-US" sz="1000" dirty="0">
              <a:solidFill>
                <a:schemeClr val="tx1"/>
              </a:solidFill>
            </a:endParaRPr>
          </a:p>
          <a:p>
            <a:pPr marL="457200" indent="-457200" algn="l">
              <a:buClr>
                <a:schemeClr val="accent6">
                  <a:lumMod val="75000"/>
                </a:schemeClr>
              </a:buClr>
              <a:buFont typeface="Arial" pitchFamily="34" charset="0"/>
              <a:buChar char="•"/>
            </a:pPr>
            <a:r>
              <a:rPr lang="en-US" dirty="0">
                <a:solidFill>
                  <a:schemeClr val="tx1"/>
                </a:solidFill>
              </a:rPr>
              <a:t>The majority of the applicant’s membership meet the definition of Independent Producer.</a:t>
            </a:r>
          </a:p>
          <a:p>
            <a:pPr marL="171450" indent="-171450" algn="l">
              <a:buClr>
                <a:schemeClr val="accent6">
                  <a:lumMod val="75000"/>
                </a:schemeClr>
              </a:buClr>
              <a:buFont typeface="Arial" pitchFamily="34" charset="0"/>
              <a:buChar char="•"/>
            </a:pPr>
            <a:endParaRPr lang="en-US" sz="900" dirty="0">
              <a:solidFill>
                <a:schemeClr val="tx1"/>
              </a:solidFill>
            </a:endParaRPr>
          </a:p>
          <a:p>
            <a:pPr marL="457200" indent="-457200" algn="l">
              <a:buClr>
                <a:schemeClr val="accent6">
                  <a:lumMod val="75000"/>
                </a:schemeClr>
              </a:buClr>
              <a:buFont typeface="Arial" pitchFamily="34" charset="0"/>
              <a:buChar char="•"/>
            </a:pPr>
            <a:r>
              <a:rPr lang="en-US" dirty="0">
                <a:solidFill>
                  <a:schemeClr val="tx1"/>
                </a:solidFill>
              </a:rPr>
              <a:t>The majority of the applicant’s board of directors meet the definition of Independent Producer.</a:t>
            </a:r>
          </a:p>
          <a:p>
            <a:pPr marL="0" indent="0" algn="ctr">
              <a:buNone/>
            </a:pP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778961"/>
            <a:ext cx="1143000" cy="76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542" y="5809580"/>
            <a:ext cx="1295400" cy="572840"/>
          </a:xfrm>
          <a:prstGeom prst="rect">
            <a:avLst/>
          </a:prstGeom>
        </p:spPr>
      </p:pic>
      <p:sp>
        <p:nvSpPr>
          <p:cNvPr id="7" name="Rectangle 6"/>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2738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5509"/>
            <a:ext cx="7772400" cy="1135292"/>
          </a:xfrm>
        </p:spPr>
        <p:txBody>
          <a:bodyPr>
            <a:normAutofit fontScale="90000"/>
          </a:bodyPr>
          <a:lstStyle/>
          <a:p>
            <a:r>
              <a:rPr lang="en-US" sz="2800" dirty="0"/>
              <a:t/>
            </a:r>
            <a:br>
              <a:rPr lang="en-US" sz="2800" dirty="0"/>
            </a:br>
            <a:r>
              <a:rPr lang="en-US" sz="3600" b="1" dirty="0"/>
              <a:t>Farmer or Rancher Cooperatives</a:t>
            </a:r>
            <a:br>
              <a:rPr lang="en-US" sz="3600" b="1" dirty="0"/>
            </a:br>
            <a:endParaRPr lang="en-US" sz="3600" dirty="0"/>
          </a:p>
        </p:txBody>
      </p:sp>
      <p:sp>
        <p:nvSpPr>
          <p:cNvPr id="3" name="Content Placeholder 2"/>
          <p:cNvSpPr>
            <a:spLocks noGrp="1"/>
          </p:cNvSpPr>
          <p:nvPr>
            <p:ph type="subTitle" idx="1"/>
          </p:nvPr>
        </p:nvSpPr>
        <p:spPr>
          <a:xfrm>
            <a:off x="1371600" y="2321324"/>
            <a:ext cx="6400800" cy="2971800"/>
          </a:xfrm>
        </p:spPr>
        <p:txBody>
          <a:bodyPr>
            <a:normAutofit fontScale="92500"/>
          </a:bodyPr>
          <a:lstStyle/>
          <a:p>
            <a:pPr marL="0" indent="0" algn="ctr">
              <a:buNone/>
            </a:pPr>
            <a:endParaRPr lang="en-US" sz="1100" b="1" dirty="0" smtClean="0"/>
          </a:p>
          <a:p>
            <a:pPr marL="0" indent="0" algn="ctr">
              <a:buNone/>
            </a:pPr>
            <a:r>
              <a:rPr lang="en-US" sz="2800" dirty="0" smtClean="0">
                <a:solidFill>
                  <a:schemeClr val="tx1"/>
                </a:solidFill>
              </a:rPr>
              <a:t>A business owned and controlled by agricultural producers that </a:t>
            </a:r>
            <a:r>
              <a:rPr lang="en-US" sz="2800" dirty="0">
                <a:solidFill>
                  <a:schemeClr val="tx1"/>
                </a:solidFill>
              </a:rPr>
              <a:t>is incorporated, or otherwise identified by the state in which it operates, as a cooperatively operated </a:t>
            </a:r>
            <a:r>
              <a:rPr lang="en-US" sz="2800" dirty="0" smtClean="0">
                <a:solidFill>
                  <a:schemeClr val="tx1"/>
                </a:solidFill>
              </a:rPr>
              <a:t>business.*</a:t>
            </a:r>
            <a:endParaRPr lang="en-US" sz="2800" dirty="0">
              <a:solidFill>
                <a:schemeClr val="tx1"/>
              </a:solidFill>
            </a:endParaRPr>
          </a:p>
          <a:p>
            <a:pPr marL="0" indent="0" algn="ctr">
              <a:buNone/>
            </a:pPr>
            <a:endParaRPr lang="en-US" sz="1000" b="1" dirty="0" smtClean="0">
              <a:solidFill>
                <a:schemeClr val="tx1"/>
              </a:solidFill>
            </a:endParaRPr>
          </a:p>
          <a:p>
            <a:pPr marL="0" indent="0">
              <a:buNone/>
            </a:pPr>
            <a:r>
              <a:rPr lang="en-US" sz="1900" dirty="0" smtClean="0">
                <a:solidFill>
                  <a:schemeClr val="tx1"/>
                </a:solidFill>
              </a:rPr>
              <a:t>*Note that agricultural harvesters do not meet the definition of a farmer or rancher and therefore are not eligible to apply as Farmer or Rancher Cooperatives.</a:t>
            </a:r>
            <a:endParaRPr lang="en-US" sz="19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5540733"/>
            <a:ext cx="1219200" cy="7162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5595066"/>
            <a:ext cx="996330" cy="6675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5411233"/>
            <a:ext cx="1962151" cy="85137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5582670"/>
            <a:ext cx="1447800" cy="620486"/>
          </a:xfrm>
          <a:prstGeom prst="rect">
            <a:avLst/>
          </a:prstGeom>
        </p:spPr>
      </p:pic>
      <p:sp>
        <p:nvSpPr>
          <p:cNvPr id="9" name="Rectangle 8"/>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990107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61643"/>
            <a:ext cx="7772400" cy="1066801"/>
          </a:xfrm>
        </p:spPr>
        <p:txBody>
          <a:bodyPr>
            <a:normAutofit fontScale="90000"/>
          </a:bodyPr>
          <a:lstStyle/>
          <a:p>
            <a:r>
              <a:rPr lang="en-US" dirty="0"/>
              <a:t/>
            </a:r>
            <a:br>
              <a:rPr lang="en-US" dirty="0"/>
            </a:br>
            <a:r>
              <a:rPr lang="en-US" sz="3600" b="1" dirty="0"/>
              <a:t>Majority-Controlled Producer-Based Business*</a:t>
            </a:r>
            <a:br>
              <a:rPr lang="en-US" sz="3600" b="1" dirty="0"/>
            </a:br>
            <a:endParaRPr lang="en-US" sz="3600" dirty="0"/>
          </a:p>
        </p:txBody>
      </p:sp>
      <p:sp>
        <p:nvSpPr>
          <p:cNvPr id="3" name="Content Placeholder 2"/>
          <p:cNvSpPr>
            <a:spLocks noGrp="1"/>
          </p:cNvSpPr>
          <p:nvPr>
            <p:ph type="subTitle" idx="1"/>
          </p:nvPr>
        </p:nvSpPr>
        <p:spPr>
          <a:xfrm>
            <a:off x="1066800" y="2667000"/>
            <a:ext cx="7086600" cy="2971800"/>
          </a:xfrm>
        </p:spPr>
        <p:txBody>
          <a:bodyPr>
            <a:normAutofit/>
          </a:bodyPr>
          <a:lstStyle/>
          <a:p>
            <a:pPr marL="0" indent="0" algn="ctr">
              <a:buNone/>
            </a:pPr>
            <a:endParaRPr lang="en-US" sz="1000" dirty="0" smtClean="0"/>
          </a:p>
          <a:p>
            <a:pPr marL="0" indent="0" algn="ctr">
              <a:buNone/>
            </a:pPr>
            <a:r>
              <a:rPr lang="en-US" sz="2800" dirty="0" smtClean="0">
                <a:solidFill>
                  <a:schemeClr val="tx1"/>
                </a:solidFill>
              </a:rPr>
              <a:t>The </a:t>
            </a:r>
            <a:r>
              <a:rPr lang="en-US" sz="2800" dirty="0">
                <a:solidFill>
                  <a:schemeClr val="tx1"/>
                </a:solidFill>
              </a:rPr>
              <a:t>majority of the </a:t>
            </a:r>
            <a:r>
              <a:rPr lang="en-US" sz="2800" dirty="0" smtClean="0">
                <a:solidFill>
                  <a:schemeClr val="tx1"/>
                </a:solidFill>
              </a:rPr>
              <a:t>financial and voting </a:t>
            </a:r>
            <a:r>
              <a:rPr lang="en-US" sz="2800" dirty="0">
                <a:solidFill>
                  <a:schemeClr val="tx1"/>
                </a:solidFill>
              </a:rPr>
              <a:t>interest belongs to Independent </a:t>
            </a:r>
            <a:r>
              <a:rPr lang="en-US" sz="2800" dirty="0" smtClean="0">
                <a:solidFill>
                  <a:schemeClr val="tx1"/>
                </a:solidFill>
              </a:rPr>
              <a:t>Producers.</a:t>
            </a:r>
            <a:endParaRPr lang="en-US" sz="2800" dirty="0">
              <a:solidFill>
                <a:schemeClr val="tx1"/>
              </a:solidFill>
            </a:endParaRPr>
          </a:p>
          <a:p>
            <a:pPr marL="0" indent="0" algn="ctr">
              <a:buNone/>
            </a:pPr>
            <a:endParaRPr lang="en-US" sz="1600" dirty="0">
              <a:solidFill>
                <a:schemeClr val="tx1"/>
              </a:solidFill>
            </a:endParaRPr>
          </a:p>
          <a:p>
            <a:pPr marL="0" indent="0" algn="ctr">
              <a:buNone/>
            </a:pPr>
            <a:r>
              <a:rPr lang="en-US" sz="2400" dirty="0" smtClean="0">
                <a:solidFill>
                  <a:schemeClr val="tx1"/>
                </a:solidFill>
              </a:rPr>
              <a:t>*Only </a:t>
            </a:r>
            <a:r>
              <a:rPr lang="en-US" sz="2400" dirty="0">
                <a:solidFill>
                  <a:schemeClr val="tx1"/>
                </a:solidFill>
              </a:rPr>
              <a:t>10 percent of available funds will be awarded to </a:t>
            </a:r>
            <a:r>
              <a:rPr lang="en-US" sz="2400" dirty="0" smtClean="0">
                <a:solidFill>
                  <a:schemeClr val="tx1"/>
                </a:solidFill>
              </a:rPr>
              <a:t>eligible  </a:t>
            </a:r>
            <a:r>
              <a:rPr lang="en-US" sz="2400" dirty="0">
                <a:solidFill>
                  <a:schemeClr val="tx1"/>
                </a:solidFill>
              </a:rPr>
              <a:t>applicants in this category.</a:t>
            </a:r>
          </a:p>
          <a:p>
            <a:pPr marL="0" indent="0" algn="ctr">
              <a:buNone/>
            </a:pPr>
            <a:endParaRPr lang="en-US" sz="2800"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305474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146174"/>
          </a:xfrm>
        </p:spPr>
        <p:txBody>
          <a:bodyPr>
            <a:normAutofit/>
          </a:bodyPr>
          <a:lstStyle/>
          <a:p>
            <a:r>
              <a:rPr lang="en-US" sz="3200" b="1" dirty="0"/>
              <a:t>All Four Applicant Types </a:t>
            </a:r>
            <a:r>
              <a:rPr lang="en-US" sz="3200" b="1" i="1" dirty="0"/>
              <a:t>Must :</a:t>
            </a:r>
            <a:br>
              <a:rPr lang="en-US" sz="3200" b="1" i="1" dirty="0"/>
            </a:br>
            <a:endParaRPr lang="en-US" sz="3200" dirty="0"/>
          </a:p>
        </p:txBody>
      </p:sp>
      <p:sp>
        <p:nvSpPr>
          <p:cNvPr id="3" name="Content Placeholder 2"/>
          <p:cNvSpPr>
            <a:spLocks noGrp="1"/>
          </p:cNvSpPr>
          <p:nvPr>
            <p:ph type="subTitle" idx="1"/>
          </p:nvPr>
        </p:nvSpPr>
        <p:spPr>
          <a:xfrm>
            <a:off x="1371600" y="2438400"/>
            <a:ext cx="6400800" cy="3200400"/>
          </a:xfrm>
        </p:spPr>
        <p:txBody>
          <a:bodyPr>
            <a:normAutofit fontScale="85000" lnSpcReduction="10000"/>
          </a:bodyPr>
          <a:lstStyle/>
          <a:p>
            <a:pPr marL="0" indent="0">
              <a:buNone/>
            </a:pPr>
            <a:endParaRPr lang="en-US" sz="1300" b="1" dirty="0"/>
          </a:p>
          <a:p>
            <a:pPr marL="457200" indent="-457200" algn="l">
              <a:buClr>
                <a:schemeClr val="accent6">
                  <a:lumMod val="75000"/>
                </a:schemeClr>
              </a:buClr>
              <a:buFont typeface="Arial" pitchFamily="34" charset="0"/>
              <a:buChar char="•"/>
            </a:pPr>
            <a:r>
              <a:rPr lang="en-US" sz="3000" b="1" dirty="0" smtClean="0">
                <a:solidFill>
                  <a:schemeClr val="tx1"/>
                </a:solidFill>
              </a:rPr>
              <a:t>Currently produce</a:t>
            </a:r>
            <a:r>
              <a:rPr lang="en-US" sz="3000" dirty="0" smtClean="0">
                <a:solidFill>
                  <a:schemeClr val="tx1"/>
                </a:solidFill>
              </a:rPr>
              <a:t> and own more </a:t>
            </a:r>
            <a:r>
              <a:rPr lang="en-US" sz="3000" dirty="0">
                <a:solidFill>
                  <a:schemeClr val="tx1"/>
                </a:solidFill>
              </a:rPr>
              <a:t>than 50 percent of the raw commodity that will be used for the Value-Added product.</a:t>
            </a:r>
          </a:p>
          <a:p>
            <a:pPr marL="285750" indent="-285750" algn="l">
              <a:buClr>
                <a:schemeClr val="accent6">
                  <a:lumMod val="75000"/>
                </a:schemeClr>
              </a:buClr>
              <a:buFont typeface="Arial" pitchFamily="34" charset="0"/>
              <a:buChar char="•"/>
            </a:pPr>
            <a:endParaRPr lang="en-US" sz="1300" dirty="0">
              <a:solidFill>
                <a:schemeClr val="tx1"/>
              </a:solidFill>
            </a:endParaRPr>
          </a:p>
          <a:p>
            <a:pPr marL="457200" indent="-457200" algn="l">
              <a:buClr>
                <a:schemeClr val="accent6">
                  <a:lumMod val="75000"/>
                </a:schemeClr>
              </a:buClr>
              <a:buFont typeface="Arial" pitchFamily="34" charset="0"/>
              <a:buChar char="•"/>
            </a:pPr>
            <a:r>
              <a:rPr lang="en-US" sz="3000" dirty="0" smtClean="0">
                <a:solidFill>
                  <a:schemeClr val="tx1"/>
                </a:solidFill>
              </a:rPr>
              <a:t>Own </a:t>
            </a:r>
            <a:r>
              <a:rPr lang="en-US" sz="3000" dirty="0">
                <a:solidFill>
                  <a:schemeClr val="tx1"/>
                </a:solidFill>
              </a:rPr>
              <a:t>the product from its raw commodity state through the production of the Value-Added product during the </a:t>
            </a:r>
            <a:r>
              <a:rPr lang="en-US" sz="3000" dirty="0" smtClean="0">
                <a:solidFill>
                  <a:schemeClr val="tx1"/>
                </a:solidFill>
              </a:rPr>
              <a:t>Project (except for MTVC). </a:t>
            </a:r>
            <a:endParaRPr lang="en-US" sz="3000" dirty="0">
              <a:solidFill>
                <a:schemeClr val="tx1"/>
              </a:solidFill>
            </a:endParaRPr>
          </a:p>
          <a:p>
            <a:pPr marL="0" indent="0">
              <a:buNone/>
            </a:pPr>
            <a:endParaRPr lang="en-US" sz="2800"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1328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162051"/>
          </a:xfrm>
        </p:spPr>
        <p:txBody>
          <a:bodyPr>
            <a:normAutofit/>
          </a:bodyPr>
          <a:lstStyle/>
          <a:p>
            <a:r>
              <a:rPr lang="en-US" sz="3200" b="1" dirty="0" smtClean="0"/>
              <a:t>Emerging Market</a:t>
            </a:r>
            <a:endParaRPr lang="en-US" sz="3200" b="1" dirty="0"/>
          </a:p>
        </p:txBody>
      </p:sp>
      <p:sp>
        <p:nvSpPr>
          <p:cNvPr id="3" name="Subtitle 2"/>
          <p:cNvSpPr>
            <a:spLocks noGrp="1"/>
          </p:cNvSpPr>
          <p:nvPr>
            <p:ph type="subTitle" idx="1"/>
          </p:nvPr>
        </p:nvSpPr>
        <p:spPr>
          <a:xfrm>
            <a:off x="838200" y="2514600"/>
            <a:ext cx="7391400" cy="3505200"/>
          </a:xfrm>
        </p:spPr>
        <p:txBody>
          <a:bodyPr>
            <a:normAutofit fontScale="92500" lnSpcReduction="20000"/>
          </a:bodyPr>
          <a:lstStyle/>
          <a:p>
            <a:pPr marL="457200" indent="-457200" algn="l">
              <a:buFont typeface="Arial" pitchFamily="34" charset="0"/>
              <a:buChar char="•"/>
            </a:pPr>
            <a:r>
              <a:rPr lang="en-US" sz="2800" b="1" i="1" dirty="0">
                <a:solidFill>
                  <a:schemeClr val="tx1"/>
                </a:solidFill>
              </a:rPr>
              <a:t>Agricultural Producer </a:t>
            </a:r>
            <a:r>
              <a:rPr lang="en-US" sz="2800" b="1" i="1" dirty="0" smtClean="0">
                <a:solidFill>
                  <a:schemeClr val="tx1"/>
                </a:solidFill>
              </a:rPr>
              <a:t>Groups, Farmer </a:t>
            </a:r>
            <a:r>
              <a:rPr lang="en-US" sz="2800" b="1" i="1" dirty="0">
                <a:solidFill>
                  <a:schemeClr val="tx1"/>
                </a:solidFill>
              </a:rPr>
              <a:t>or Rancher </a:t>
            </a:r>
            <a:r>
              <a:rPr lang="en-US" sz="2800" b="1" i="1" dirty="0" smtClean="0">
                <a:solidFill>
                  <a:schemeClr val="tx1"/>
                </a:solidFill>
              </a:rPr>
              <a:t>Cooperatives, and </a:t>
            </a:r>
            <a:r>
              <a:rPr lang="en-US" sz="2800" b="1" i="1" dirty="0">
                <a:solidFill>
                  <a:schemeClr val="tx1"/>
                </a:solidFill>
              </a:rPr>
              <a:t>Majority-Controlled Producer-Based </a:t>
            </a:r>
            <a:r>
              <a:rPr lang="en-US" sz="2800" b="1" i="1" dirty="0" smtClean="0">
                <a:solidFill>
                  <a:schemeClr val="tx1"/>
                </a:solidFill>
              </a:rPr>
              <a:t>Businesses,</a:t>
            </a:r>
            <a:r>
              <a:rPr lang="en-US" sz="2800" dirty="0" smtClean="0">
                <a:solidFill>
                  <a:schemeClr val="tx1"/>
                </a:solidFill>
              </a:rPr>
              <a:t> must </a:t>
            </a:r>
            <a:r>
              <a:rPr lang="en-US" sz="2800" dirty="0">
                <a:solidFill>
                  <a:schemeClr val="tx1"/>
                </a:solidFill>
              </a:rPr>
              <a:t>show that </a:t>
            </a:r>
            <a:r>
              <a:rPr lang="en-US" sz="2800" dirty="0" smtClean="0">
                <a:solidFill>
                  <a:schemeClr val="tx1"/>
                </a:solidFill>
              </a:rPr>
              <a:t>they </a:t>
            </a:r>
            <a:r>
              <a:rPr lang="en-US" sz="2800" dirty="0">
                <a:solidFill>
                  <a:schemeClr val="tx1"/>
                </a:solidFill>
              </a:rPr>
              <a:t>are entering an </a:t>
            </a:r>
            <a:r>
              <a:rPr lang="en-US" sz="2800" b="1" dirty="0">
                <a:solidFill>
                  <a:srgbClr val="C00000"/>
                </a:solidFill>
              </a:rPr>
              <a:t>emerging market </a:t>
            </a:r>
            <a:r>
              <a:rPr lang="en-US" sz="2800" dirty="0">
                <a:solidFill>
                  <a:schemeClr val="tx1"/>
                </a:solidFill>
              </a:rPr>
              <a:t>as a result of the proposed project.  </a:t>
            </a:r>
            <a:endParaRPr lang="en-US" sz="2800" dirty="0" smtClean="0">
              <a:solidFill>
                <a:schemeClr val="tx1"/>
              </a:solidFill>
            </a:endParaRPr>
          </a:p>
          <a:p>
            <a:pPr algn="l"/>
            <a:endParaRPr lang="en-US" sz="1100" dirty="0" smtClean="0">
              <a:solidFill>
                <a:schemeClr val="tx1"/>
              </a:solidFill>
            </a:endParaRPr>
          </a:p>
          <a:p>
            <a:pPr marL="457200" indent="-457200" algn="l">
              <a:buFont typeface="Arial" pitchFamily="34" charset="0"/>
              <a:buChar char="•"/>
            </a:pPr>
            <a:r>
              <a:rPr lang="en-US" sz="2800" dirty="0" smtClean="0">
                <a:solidFill>
                  <a:schemeClr val="tx1"/>
                </a:solidFill>
              </a:rPr>
              <a:t>Applicants cannot </a:t>
            </a:r>
            <a:r>
              <a:rPr lang="en-US" sz="2800" dirty="0">
                <a:solidFill>
                  <a:schemeClr val="tx1"/>
                </a:solidFill>
              </a:rPr>
              <a:t>have supplied the proposed product, geographic or demographic market for more than two years at time of application submission. </a:t>
            </a:r>
          </a:p>
        </p:txBody>
      </p:sp>
    </p:spTree>
    <p:extLst>
      <p:ext uri="{BB962C8B-B14F-4D97-AF65-F5344CB8AC3E}">
        <p14:creationId xmlns:p14="http://schemas.microsoft.com/office/powerpoint/2010/main" val="4222910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222374"/>
          </a:xfrm>
        </p:spPr>
        <p:txBody>
          <a:bodyPr>
            <a:normAutofit/>
          </a:bodyPr>
          <a:lstStyle/>
          <a:p>
            <a:r>
              <a:rPr lang="en-US" sz="3600" b="1" dirty="0" smtClean="0"/>
              <a:t>Multiple Grant Eligibility</a:t>
            </a:r>
            <a:endParaRPr lang="en-US" sz="3600" b="1" dirty="0"/>
          </a:p>
        </p:txBody>
      </p:sp>
      <p:sp>
        <p:nvSpPr>
          <p:cNvPr id="3" name="Subtitle 2"/>
          <p:cNvSpPr>
            <a:spLocks noGrp="1"/>
          </p:cNvSpPr>
          <p:nvPr>
            <p:ph type="subTitle" idx="1"/>
          </p:nvPr>
        </p:nvSpPr>
        <p:spPr>
          <a:xfrm>
            <a:off x="990600" y="2438400"/>
            <a:ext cx="7315200" cy="3352800"/>
          </a:xfrm>
        </p:spPr>
        <p:txBody>
          <a:bodyPr>
            <a:normAutofit lnSpcReduction="10000"/>
          </a:bodyPr>
          <a:lstStyle/>
          <a:p>
            <a:pPr marL="457200" indent="-457200" algn="l">
              <a:buFont typeface="Arial" pitchFamily="34" charset="0"/>
              <a:buChar char="•"/>
            </a:pPr>
            <a:r>
              <a:rPr lang="en-US" sz="2800" dirty="0">
                <a:solidFill>
                  <a:schemeClr val="tx1"/>
                </a:solidFill>
              </a:rPr>
              <a:t>Applicants (including separate, but related entities with greater than 75% common ownership) may not submit more than one application in response to this </a:t>
            </a:r>
            <a:r>
              <a:rPr lang="en-US" sz="2800" dirty="0" smtClean="0">
                <a:solidFill>
                  <a:schemeClr val="tx1"/>
                </a:solidFill>
              </a:rPr>
              <a:t>solicitation </a:t>
            </a:r>
            <a:r>
              <a:rPr lang="en-US" sz="2000" dirty="0" smtClean="0">
                <a:solidFill>
                  <a:schemeClr val="tx1"/>
                </a:solidFill>
              </a:rPr>
              <a:t>(see additional guidance in Final Rule)</a:t>
            </a:r>
            <a:r>
              <a:rPr lang="en-US" sz="2800" dirty="0" smtClean="0">
                <a:solidFill>
                  <a:schemeClr val="tx1"/>
                </a:solidFill>
              </a:rPr>
              <a:t>. </a:t>
            </a:r>
          </a:p>
          <a:p>
            <a:pPr marL="457200" indent="-457200" algn="l">
              <a:buFont typeface="Arial" pitchFamily="34" charset="0"/>
              <a:buChar char="•"/>
            </a:pPr>
            <a:r>
              <a:rPr lang="en-US" sz="2800" dirty="0" smtClean="0">
                <a:solidFill>
                  <a:schemeClr val="tx1"/>
                </a:solidFill>
              </a:rPr>
              <a:t>Applicants </a:t>
            </a:r>
            <a:r>
              <a:rPr lang="en-US" sz="2800" dirty="0">
                <a:solidFill>
                  <a:schemeClr val="tx1"/>
                </a:solidFill>
              </a:rPr>
              <a:t>for Working Capital grants may not submit applications for the same project that has previously received Working Capital funds. </a:t>
            </a:r>
          </a:p>
        </p:txBody>
      </p:sp>
    </p:spTree>
    <p:extLst>
      <p:ext uri="{BB962C8B-B14F-4D97-AF65-F5344CB8AC3E}">
        <p14:creationId xmlns:p14="http://schemas.microsoft.com/office/powerpoint/2010/main" val="3628356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222374"/>
          </a:xfrm>
        </p:spPr>
        <p:txBody>
          <a:bodyPr>
            <a:normAutofit/>
          </a:bodyPr>
          <a:lstStyle/>
          <a:p>
            <a:r>
              <a:rPr lang="en-US" sz="3600" b="1" dirty="0" smtClean="0"/>
              <a:t>Currently Active Grant</a:t>
            </a:r>
            <a:endParaRPr lang="en-US" sz="3600" b="1" dirty="0"/>
          </a:p>
        </p:txBody>
      </p:sp>
      <p:sp>
        <p:nvSpPr>
          <p:cNvPr id="3" name="Subtitle 2"/>
          <p:cNvSpPr>
            <a:spLocks noGrp="1"/>
          </p:cNvSpPr>
          <p:nvPr>
            <p:ph type="subTitle" idx="1"/>
          </p:nvPr>
        </p:nvSpPr>
        <p:spPr>
          <a:xfrm>
            <a:off x="914400" y="2667000"/>
            <a:ext cx="7315200" cy="3352800"/>
          </a:xfrm>
        </p:spPr>
        <p:txBody>
          <a:bodyPr/>
          <a:lstStyle/>
          <a:p>
            <a:endParaRPr lang="en-US" sz="1000" dirty="0" smtClean="0">
              <a:solidFill>
                <a:schemeClr val="tx1"/>
              </a:solidFill>
            </a:endParaRPr>
          </a:p>
          <a:p>
            <a:r>
              <a:rPr lang="en-US" dirty="0" smtClean="0">
                <a:solidFill>
                  <a:schemeClr val="tx1"/>
                </a:solidFill>
              </a:rPr>
              <a:t>Applicants with an </a:t>
            </a:r>
            <a:r>
              <a:rPr lang="en-US" dirty="0">
                <a:solidFill>
                  <a:schemeClr val="tx1"/>
                </a:solidFill>
              </a:rPr>
              <a:t>active value-added grant </a:t>
            </a:r>
            <a:r>
              <a:rPr lang="en-US" dirty="0" smtClean="0">
                <a:solidFill>
                  <a:schemeClr val="tx1"/>
                </a:solidFill>
              </a:rPr>
              <a:t>must  close out that grant  </a:t>
            </a:r>
            <a:r>
              <a:rPr lang="en-US" dirty="0">
                <a:solidFill>
                  <a:schemeClr val="tx1"/>
                </a:solidFill>
              </a:rPr>
              <a:t>within 90 days of the </a:t>
            </a:r>
            <a:r>
              <a:rPr lang="en-US" dirty="0" smtClean="0">
                <a:solidFill>
                  <a:schemeClr val="tx1"/>
                </a:solidFill>
              </a:rPr>
              <a:t>application deadline to be eligible for the </a:t>
            </a:r>
            <a:r>
              <a:rPr lang="en-US" dirty="0">
                <a:solidFill>
                  <a:schemeClr val="tx1"/>
                </a:solidFill>
              </a:rPr>
              <a:t>subsequent competition</a:t>
            </a:r>
          </a:p>
        </p:txBody>
      </p:sp>
    </p:spTree>
    <p:extLst>
      <p:ext uri="{BB962C8B-B14F-4D97-AF65-F5344CB8AC3E}">
        <p14:creationId xmlns:p14="http://schemas.microsoft.com/office/powerpoint/2010/main" val="3845108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normAutofit/>
          </a:bodyPr>
          <a:lstStyle/>
          <a:p>
            <a:r>
              <a:rPr lang="en-US" sz="4000" b="1" dirty="0" smtClean="0"/>
              <a:t>Project Eligibility</a:t>
            </a:r>
            <a:endParaRPr lang="en-US" sz="4000" b="1" dirty="0"/>
          </a:p>
        </p:txBody>
      </p:sp>
      <p:sp>
        <p:nvSpPr>
          <p:cNvPr id="3" name="Subtitle 2"/>
          <p:cNvSpPr>
            <a:spLocks noGrp="1"/>
          </p:cNvSpPr>
          <p:nvPr>
            <p:ph type="subTitle" idx="1"/>
          </p:nvPr>
        </p:nvSpPr>
        <p:spPr>
          <a:xfrm>
            <a:off x="1371600" y="2438400"/>
            <a:ext cx="6400800" cy="2286000"/>
          </a:xfrm>
        </p:spPr>
        <p:txBody>
          <a:bodyPr>
            <a:noAutofit/>
          </a:bodyPr>
          <a:lstStyle/>
          <a:p>
            <a:pPr marL="457200" indent="-457200" algn="l">
              <a:buFont typeface="Arial" pitchFamily="34" charset="0"/>
              <a:buChar char="•"/>
            </a:pPr>
            <a:r>
              <a:rPr lang="en-US" dirty="0" smtClean="0">
                <a:solidFill>
                  <a:schemeClr val="tx1"/>
                </a:solidFill>
              </a:rPr>
              <a:t>Value-added product methodology</a:t>
            </a:r>
          </a:p>
          <a:p>
            <a:pPr marL="457200" indent="-457200" algn="l">
              <a:buFont typeface="Arial" pitchFamily="34" charset="0"/>
              <a:buChar char="•"/>
            </a:pPr>
            <a:r>
              <a:rPr lang="en-US" dirty="0" smtClean="0">
                <a:solidFill>
                  <a:schemeClr val="tx1"/>
                </a:solidFill>
              </a:rPr>
              <a:t>Expansion of customer base</a:t>
            </a:r>
          </a:p>
          <a:p>
            <a:pPr marL="457200" indent="-457200" algn="l">
              <a:buFont typeface="Arial" pitchFamily="34" charset="0"/>
              <a:buChar char="•"/>
            </a:pPr>
            <a:r>
              <a:rPr lang="en-US" dirty="0" smtClean="0">
                <a:solidFill>
                  <a:schemeClr val="tx1"/>
                </a:solidFill>
              </a:rPr>
              <a:t>Increased revenue from the process returned to the producer</a:t>
            </a:r>
            <a:endParaRPr lang="en-US" dirty="0">
              <a:solidFill>
                <a:schemeClr val="tx1"/>
              </a:solidFill>
            </a:endParaRPr>
          </a:p>
        </p:txBody>
      </p:sp>
    </p:spTree>
    <p:extLst>
      <p:ext uri="{BB962C8B-B14F-4D97-AF65-F5344CB8AC3E}">
        <p14:creationId xmlns:p14="http://schemas.microsoft.com/office/powerpoint/2010/main" val="397031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066800"/>
          </a:xfrm>
        </p:spPr>
        <p:txBody>
          <a:bodyPr>
            <a:normAutofit/>
          </a:bodyPr>
          <a:lstStyle/>
          <a:p>
            <a:pPr algn="ctr"/>
            <a:r>
              <a:rPr lang="en-US" sz="4000" b="1" dirty="0" smtClean="0"/>
              <a:t>Value-Added Producer Grant</a:t>
            </a:r>
            <a:endParaRPr lang="en-US" sz="4000" b="1" dirty="0"/>
          </a:p>
        </p:txBody>
      </p:sp>
      <p:sp>
        <p:nvSpPr>
          <p:cNvPr id="3" name="Subtitle 2"/>
          <p:cNvSpPr>
            <a:spLocks noGrp="1"/>
          </p:cNvSpPr>
          <p:nvPr>
            <p:ph type="subTitle" idx="1"/>
          </p:nvPr>
        </p:nvSpPr>
        <p:spPr>
          <a:xfrm>
            <a:off x="1371600" y="2667000"/>
            <a:ext cx="6400800" cy="3124200"/>
          </a:xfrm>
        </p:spPr>
        <p:txBody>
          <a:bodyPr>
            <a:normAutofit fontScale="77500" lnSpcReduction="20000"/>
          </a:bodyPr>
          <a:lstStyle/>
          <a:p>
            <a:r>
              <a:rPr lang="en-US" b="1" dirty="0">
                <a:solidFill>
                  <a:schemeClr val="tx1"/>
                </a:solidFill>
              </a:rPr>
              <a:t>Authorization</a:t>
            </a:r>
          </a:p>
          <a:p>
            <a:r>
              <a:rPr lang="en-US" sz="2800" dirty="0">
                <a:solidFill>
                  <a:schemeClr val="tx1"/>
                </a:solidFill>
              </a:rPr>
              <a:t> Section 231 of the Agriculture Risk Protection Act of 2000 (P. L. 106-224), as amended by section </a:t>
            </a:r>
            <a:r>
              <a:rPr lang="en-US" sz="2800" dirty="0" smtClean="0">
                <a:solidFill>
                  <a:schemeClr val="tx1"/>
                </a:solidFill>
              </a:rPr>
              <a:t>6203 </a:t>
            </a:r>
            <a:r>
              <a:rPr lang="en-US" sz="2800" dirty="0">
                <a:solidFill>
                  <a:schemeClr val="tx1"/>
                </a:solidFill>
              </a:rPr>
              <a:t>of the </a:t>
            </a:r>
            <a:r>
              <a:rPr lang="en-US" sz="2800" dirty="0" smtClean="0">
                <a:solidFill>
                  <a:schemeClr val="tx1"/>
                </a:solidFill>
              </a:rPr>
              <a:t>Agricultural Act of 2014 (P</a:t>
            </a:r>
            <a:r>
              <a:rPr lang="en-US" sz="2800" dirty="0">
                <a:solidFill>
                  <a:schemeClr val="tx1"/>
                </a:solidFill>
              </a:rPr>
              <a:t>. L. </a:t>
            </a:r>
            <a:r>
              <a:rPr lang="en-US" sz="2800" dirty="0" smtClean="0">
                <a:solidFill>
                  <a:schemeClr val="tx1"/>
                </a:solidFill>
              </a:rPr>
              <a:t>113-79) </a:t>
            </a:r>
            <a:endParaRPr lang="en-US" sz="2800" dirty="0">
              <a:solidFill>
                <a:schemeClr val="tx1"/>
              </a:solidFill>
            </a:endParaRPr>
          </a:p>
          <a:p>
            <a:r>
              <a:rPr lang="en-US" sz="2800" dirty="0">
                <a:solidFill>
                  <a:schemeClr val="tx1"/>
                </a:solidFill>
              </a:rPr>
              <a:t>(see 7 U.S.C. 1632a)</a:t>
            </a:r>
          </a:p>
          <a:p>
            <a:endParaRPr lang="en-US" sz="2800" dirty="0">
              <a:solidFill>
                <a:schemeClr val="tx1"/>
              </a:solidFill>
            </a:endParaRPr>
          </a:p>
          <a:p>
            <a:r>
              <a:rPr lang="en-US" b="1" dirty="0">
                <a:solidFill>
                  <a:schemeClr val="tx1"/>
                </a:solidFill>
              </a:rPr>
              <a:t>Program Regulation</a:t>
            </a:r>
          </a:p>
          <a:p>
            <a:r>
              <a:rPr lang="en-US" sz="2800" dirty="0">
                <a:solidFill>
                  <a:schemeClr val="tx1"/>
                </a:solidFill>
              </a:rPr>
              <a:t> </a:t>
            </a:r>
            <a:r>
              <a:rPr lang="en-US" sz="2800" dirty="0" smtClean="0">
                <a:solidFill>
                  <a:schemeClr val="tx1"/>
                </a:solidFill>
              </a:rPr>
              <a:t>Final Rule 7 </a:t>
            </a:r>
            <a:r>
              <a:rPr lang="en-US" sz="2800" dirty="0">
                <a:solidFill>
                  <a:schemeClr val="tx1"/>
                </a:solidFill>
              </a:rPr>
              <a:t>CFR </a:t>
            </a:r>
            <a:r>
              <a:rPr lang="en-US" sz="2800" dirty="0" smtClean="0">
                <a:solidFill>
                  <a:schemeClr val="tx1"/>
                </a:solidFill>
              </a:rPr>
              <a:t>part 4284 subpart J</a:t>
            </a:r>
          </a:p>
          <a:p>
            <a:r>
              <a:rPr lang="en-US" sz="2800" dirty="0" smtClean="0">
                <a:solidFill>
                  <a:schemeClr val="tx1"/>
                </a:solidFill>
              </a:rPr>
              <a:t>published May 8, 2015</a:t>
            </a:r>
            <a:endParaRPr lang="en-US" sz="2800" dirty="0">
              <a:solidFill>
                <a:schemeClr val="tx1"/>
              </a:solidFill>
            </a:endParaRPr>
          </a:p>
          <a:p>
            <a:endParaRPr lang="en-US" sz="2800" dirty="0"/>
          </a:p>
        </p:txBody>
      </p:sp>
    </p:spTree>
    <p:extLst>
      <p:ext uri="{BB962C8B-B14F-4D97-AF65-F5344CB8AC3E}">
        <p14:creationId xmlns:p14="http://schemas.microsoft.com/office/powerpoint/2010/main" val="2734856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078299"/>
            <a:ext cx="7772400" cy="1295400"/>
          </a:xfrm>
        </p:spPr>
        <p:txBody>
          <a:bodyPr>
            <a:normAutofit fontScale="90000"/>
          </a:bodyPr>
          <a:lstStyle/>
          <a:p>
            <a:r>
              <a:rPr lang="en-US" b="1" dirty="0"/>
              <a:t/>
            </a:r>
            <a:br>
              <a:rPr lang="en-US" b="1" dirty="0"/>
            </a:br>
            <a:r>
              <a:rPr lang="en-US" sz="3600" b="1" dirty="0"/>
              <a:t>Five Value-Added Methodologies</a:t>
            </a:r>
            <a:br>
              <a:rPr lang="en-US" sz="3600" b="1" dirty="0"/>
            </a:br>
            <a:endParaRPr lang="en-US" sz="3600" dirty="0"/>
          </a:p>
        </p:txBody>
      </p:sp>
      <p:sp>
        <p:nvSpPr>
          <p:cNvPr id="3" name="Content Placeholder 2"/>
          <p:cNvSpPr>
            <a:spLocks noGrp="1"/>
          </p:cNvSpPr>
          <p:nvPr>
            <p:ph type="subTitle" idx="1"/>
          </p:nvPr>
        </p:nvSpPr>
        <p:spPr>
          <a:xfrm>
            <a:off x="990600" y="2362200"/>
            <a:ext cx="7315200" cy="3962400"/>
          </a:xfrm>
        </p:spPr>
        <p:txBody>
          <a:bodyPr>
            <a:normAutofit/>
          </a:bodyPr>
          <a:lstStyle/>
          <a:p>
            <a:pPr marL="0" indent="0" algn="ctr">
              <a:buNone/>
            </a:pPr>
            <a:endParaRPr lang="en-US" sz="1200" b="1" dirty="0" smtClean="0"/>
          </a:p>
          <a:p>
            <a:pPr marL="457200" indent="-457200" algn="l">
              <a:buClr>
                <a:schemeClr val="accent6">
                  <a:lumMod val="75000"/>
                </a:schemeClr>
              </a:buClr>
              <a:buFont typeface="Arial" pitchFamily="34" charset="0"/>
              <a:buChar char="•"/>
            </a:pPr>
            <a:r>
              <a:rPr lang="en-US" sz="2800" dirty="0" smtClean="0">
                <a:solidFill>
                  <a:schemeClr val="tx1"/>
                </a:solidFill>
              </a:rPr>
              <a:t>Change in physical state</a:t>
            </a:r>
          </a:p>
          <a:p>
            <a:pPr marL="457200" indent="-457200" algn="l">
              <a:buClr>
                <a:schemeClr val="accent6">
                  <a:lumMod val="75000"/>
                </a:schemeClr>
              </a:buClr>
              <a:buFont typeface="Arial" pitchFamily="34" charset="0"/>
              <a:buChar char="•"/>
            </a:pPr>
            <a:r>
              <a:rPr lang="en-US" sz="2800" dirty="0">
                <a:solidFill>
                  <a:schemeClr val="tx1"/>
                </a:solidFill>
              </a:rPr>
              <a:t>Produced in a manner that enhances the value of the agricultural commodity</a:t>
            </a:r>
          </a:p>
          <a:p>
            <a:pPr marL="457200" indent="-457200" algn="l">
              <a:buClr>
                <a:schemeClr val="accent6">
                  <a:lumMod val="75000"/>
                </a:schemeClr>
              </a:buClr>
              <a:buFont typeface="Arial" pitchFamily="34" charset="0"/>
              <a:buChar char="•"/>
            </a:pPr>
            <a:r>
              <a:rPr lang="en-US" sz="2800" dirty="0" smtClean="0">
                <a:solidFill>
                  <a:schemeClr val="tx1"/>
                </a:solidFill>
              </a:rPr>
              <a:t>Physical segregation</a:t>
            </a:r>
          </a:p>
          <a:p>
            <a:pPr marL="457200" indent="-457200" algn="l">
              <a:buClr>
                <a:schemeClr val="accent6">
                  <a:lumMod val="75000"/>
                </a:schemeClr>
              </a:buClr>
              <a:buFont typeface="Arial" pitchFamily="34" charset="0"/>
              <a:buChar char="•"/>
            </a:pPr>
            <a:r>
              <a:rPr lang="en-US" sz="2800" dirty="0" smtClean="0">
                <a:solidFill>
                  <a:schemeClr val="tx1"/>
                </a:solidFill>
              </a:rPr>
              <a:t>Farm- or ranch-based renewable energy</a:t>
            </a:r>
          </a:p>
          <a:p>
            <a:pPr marL="457200" indent="-457200" algn="l">
              <a:buClr>
                <a:schemeClr val="accent6">
                  <a:lumMod val="75000"/>
                </a:schemeClr>
              </a:buClr>
              <a:buFont typeface="Arial" pitchFamily="34" charset="0"/>
              <a:buChar char="•"/>
            </a:pPr>
            <a:r>
              <a:rPr lang="en-US" sz="2800" dirty="0" smtClean="0">
                <a:solidFill>
                  <a:schemeClr val="tx1"/>
                </a:solidFill>
              </a:rPr>
              <a:t>Locally-produced agricultural food product</a:t>
            </a:r>
            <a:endParaRPr lang="en-US" sz="2800" dirty="0">
              <a:solidFill>
                <a:schemeClr val="tx1"/>
              </a:solidFill>
            </a:endParaRPr>
          </a:p>
          <a:p>
            <a:pPr marL="0" indent="0" algn="ctr">
              <a:buNone/>
            </a:pPr>
            <a:endParaRPr lang="en-US" sz="28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25434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58750"/>
            <a:ext cx="7772400" cy="1162051"/>
          </a:xfrm>
        </p:spPr>
        <p:txBody>
          <a:bodyPr>
            <a:normAutofit fontScale="90000"/>
          </a:bodyPr>
          <a:lstStyle/>
          <a:p>
            <a:pPr>
              <a:spcBef>
                <a:spcPct val="20000"/>
              </a:spcBef>
            </a:pPr>
            <a:r>
              <a:rPr lang="en-US" sz="3200" b="1" dirty="0">
                <a:solidFill>
                  <a:srgbClr val="3E3D2D"/>
                </a:solidFill>
                <a:ea typeface="+mn-ea"/>
                <a:cs typeface="+mn-cs"/>
              </a:rPr>
              <a:t/>
            </a:r>
            <a:br>
              <a:rPr lang="en-US" sz="3200" b="1" dirty="0">
                <a:solidFill>
                  <a:srgbClr val="3E3D2D"/>
                </a:solidFill>
                <a:ea typeface="+mn-ea"/>
                <a:cs typeface="+mn-cs"/>
              </a:rPr>
            </a:br>
            <a:r>
              <a:rPr lang="en-US" sz="3600" b="1" dirty="0"/>
              <a:t>Change in Physical State</a:t>
            </a:r>
            <a:br>
              <a:rPr lang="en-US" sz="3600" b="1" dirty="0"/>
            </a:br>
            <a:endParaRPr lang="en-US" sz="3600" dirty="0"/>
          </a:p>
        </p:txBody>
      </p:sp>
      <p:sp>
        <p:nvSpPr>
          <p:cNvPr id="3" name="Content Placeholder 2"/>
          <p:cNvSpPr>
            <a:spLocks noGrp="1"/>
          </p:cNvSpPr>
          <p:nvPr>
            <p:ph type="subTitle" idx="1"/>
          </p:nvPr>
        </p:nvSpPr>
        <p:spPr>
          <a:xfrm>
            <a:off x="1066800" y="2438400"/>
            <a:ext cx="7162800" cy="3657600"/>
          </a:xfrm>
        </p:spPr>
        <p:txBody>
          <a:bodyPr>
            <a:normAutofit fontScale="62500" lnSpcReduction="20000"/>
          </a:bodyPr>
          <a:lstStyle/>
          <a:p>
            <a:pPr marL="0" indent="0" algn="ctr">
              <a:buNone/>
            </a:pPr>
            <a:endParaRPr lang="en-US" sz="1200" b="1" dirty="0" smtClean="0"/>
          </a:p>
          <a:p>
            <a:pPr algn="l"/>
            <a:r>
              <a:rPr lang="en-US" sz="3800" dirty="0" smtClean="0">
                <a:solidFill>
                  <a:schemeClr val="tx1"/>
                </a:solidFill>
              </a:rPr>
              <a:t>An </a:t>
            </a:r>
            <a:r>
              <a:rPr lang="en-US" sz="3800" dirty="0">
                <a:solidFill>
                  <a:schemeClr val="tx1"/>
                </a:solidFill>
              </a:rPr>
              <a:t>irreversible processing activity that alters the raw agricultural commodity and enhances its value and is something other than a post-harvest process that primarily acts to preserve the commodity for later sale.</a:t>
            </a:r>
          </a:p>
          <a:p>
            <a:pPr marL="0" indent="0" algn="l">
              <a:buNone/>
            </a:pPr>
            <a:endParaRPr lang="en-US" sz="1000" dirty="0">
              <a:solidFill>
                <a:schemeClr val="tx1"/>
              </a:solidFill>
            </a:endParaRPr>
          </a:p>
          <a:p>
            <a:pPr algn="l"/>
            <a:r>
              <a:rPr lang="en-US" dirty="0">
                <a:solidFill>
                  <a:schemeClr val="tx1"/>
                </a:solidFill>
              </a:rPr>
              <a:t>Examples include, but are not limited </a:t>
            </a:r>
            <a:r>
              <a:rPr lang="en-US" dirty="0" smtClean="0">
                <a:solidFill>
                  <a:schemeClr val="tx1"/>
                </a:solidFill>
              </a:rPr>
              <a:t>to- </a:t>
            </a:r>
          </a:p>
          <a:p>
            <a:pPr algn="l"/>
            <a:endParaRPr lang="en-US" sz="1400" dirty="0" smtClean="0">
              <a:solidFill>
                <a:schemeClr val="tx1"/>
              </a:solidFill>
            </a:endParaRPr>
          </a:p>
          <a:p>
            <a:pPr marL="457200" indent="-457200" algn="l">
              <a:buFont typeface="Arial" pitchFamily="34" charset="0"/>
              <a:buChar char="•"/>
            </a:pPr>
            <a:r>
              <a:rPr lang="en-US" dirty="0" smtClean="0">
                <a:solidFill>
                  <a:schemeClr val="tx1"/>
                </a:solidFill>
              </a:rPr>
              <a:t>milk </a:t>
            </a:r>
            <a:r>
              <a:rPr lang="en-US" dirty="0">
                <a:solidFill>
                  <a:schemeClr val="tx1"/>
                </a:solidFill>
              </a:rPr>
              <a:t>into </a:t>
            </a:r>
            <a:r>
              <a:rPr lang="en-US" dirty="0" smtClean="0">
                <a:solidFill>
                  <a:schemeClr val="tx1"/>
                </a:solidFill>
              </a:rPr>
              <a:t>cheese </a:t>
            </a:r>
          </a:p>
          <a:p>
            <a:pPr marL="457200" indent="-457200" algn="l">
              <a:buFont typeface="Arial" pitchFamily="34" charset="0"/>
              <a:buChar char="•"/>
            </a:pPr>
            <a:r>
              <a:rPr lang="en-US" dirty="0" smtClean="0">
                <a:solidFill>
                  <a:schemeClr val="tx1"/>
                </a:solidFill>
              </a:rPr>
              <a:t>wheat </a:t>
            </a:r>
            <a:r>
              <a:rPr lang="en-US" dirty="0">
                <a:solidFill>
                  <a:schemeClr val="tx1"/>
                </a:solidFill>
              </a:rPr>
              <a:t>into </a:t>
            </a:r>
            <a:r>
              <a:rPr lang="en-US" dirty="0" smtClean="0">
                <a:solidFill>
                  <a:schemeClr val="tx1"/>
                </a:solidFill>
              </a:rPr>
              <a:t>flour </a:t>
            </a:r>
          </a:p>
          <a:p>
            <a:pPr marL="457200" indent="-457200" algn="l">
              <a:buFont typeface="Arial" pitchFamily="34" charset="0"/>
              <a:buChar char="•"/>
            </a:pPr>
            <a:r>
              <a:rPr lang="en-US" dirty="0" smtClean="0">
                <a:solidFill>
                  <a:schemeClr val="tx1"/>
                </a:solidFill>
              </a:rPr>
              <a:t>wool </a:t>
            </a:r>
            <a:r>
              <a:rPr lang="en-US" dirty="0">
                <a:solidFill>
                  <a:schemeClr val="tx1"/>
                </a:solidFill>
              </a:rPr>
              <a:t>into clothing or </a:t>
            </a:r>
            <a:r>
              <a:rPr lang="en-US" dirty="0" smtClean="0">
                <a:solidFill>
                  <a:schemeClr val="tx1"/>
                </a:solidFill>
              </a:rPr>
              <a:t>rugs </a:t>
            </a:r>
          </a:p>
          <a:p>
            <a:pPr marL="457200" indent="-457200" algn="l">
              <a:buFont typeface="Arial" pitchFamily="34" charset="0"/>
              <a:buChar char="•"/>
            </a:pPr>
            <a:r>
              <a:rPr lang="en-US" dirty="0" smtClean="0">
                <a:solidFill>
                  <a:schemeClr val="tx1"/>
                </a:solidFill>
              </a:rPr>
              <a:t>corn </a:t>
            </a:r>
            <a:r>
              <a:rPr lang="en-US" dirty="0">
                <a:solidFill>
                  <a:schemeClr val="tx1"/>
                </a:solidFill>
              </a:rPr>
              <a:t>into E-85 </a:t>
            </a:r>
            <a:r>
              <a:rPr lang="en-US" dirty="0" smtClean="0">
                <a:solidFill>
                  <a:schemeClr val="tx1"/>
                </a:solidFill>
              </a:rPr>
              <a:t>ethanol </a:t>
            </a:r>
          </a:p>
          <a:p>
            <a:pPr marL="457200" indent="-457200" algn="l">
              <a:buFont typeface="Arial" pitchFamily="34" charset="0"/>
              <a:buChar char="•"/>
            </a:pPr>
            <a:r>
              <a:rPr lang="en-US" dirty="0" smtClean="0">
                <a:solidFill>
                  <a:schemeClr val="tx1"/>
                </a:solidFill>
              </a:rPr>
              <a:t>livestock </a:t>
            </a:r>
            <a:r>
              <a:rPr lang="en-US" dirty="0">
                <a:solidFill>
                  <a:schemeClr val="tx1"/>
                </a:solidFill>
              </a:rPr>
              <a:t>into packaged </a:t>
            </a:r>
            <a:r>
              <a:rPr lang="en-US" dirty="0" smtClean="0">
                <a:solidFill>
                  <a:schemeClr val="tx1"/>
                </a:solidFill>
              </a:rPr>
              <a:t>meat</a:t>
            </a:r>
            <a:endParaRPr lang="en-US" dirty="0">
              <a:solidFill>
                <a:schemeClr val="tx1"/>
              </a:solidFill>
            </a:endParaRPr>
          </a:p>
          <a:p>
            <a:endParaRPr lang="en-US" sz="2800"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525" y="4572000"/>
            <a:ext cx="3920719" cy="1066800"/>
          </a:xfrm>
          <a:prstGeom prst="rect">
            <a:avLst/>
          </a:prstGeom>
        </p:spPr>
      </p:pic>
    </p:spTree>
    <p:extLst>
      <p:ext uri="{BB962C8B-B14F-4D97-AF65-F5344CB8AC3E}">
        <p14:creationId xmlns:p14="http://schemas.microsoft.com/office/powerpoint/2010/main" val="413066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68677"/>
            <a:ext cx="7772400" cy="1470025"/>
          </a:xfrm>
        </p:spPr>
        <p:txBody>
          <a:bodyPr>
            <a:normAutofit fontScale="90000"/>
          </a:bodyPr>
          <a:lstStyle/>
          <a:p>
            <a:r>
              <a:rPr lang="en-US" sz="3200" b="1" dirty="0"/>
              <a:t>Produced in a manner that enhances the value of the agricultural commodity</a:t>
            </a:r>
            <a:br>
              <a:rPr lang="en-US" sz="3200" b="1" dirty="0"/>
            </a:br>
            <a:endParaRPr lang="en-US" sz="3200" dirty="0"/>
          </a:p>
        </p:txBody>
      </p:sp>
      <p:sp>
        <p:nvSpPr>
          <p:cNvPr id="3" name="Content Placeholder 2"/>
          <p:cNvSpPr>
            <a:spLocks noGrp="1"/>
          </p:cNvSpPr>
          <p:nvPr>
            <p:ph type="subTitle" idx="1"/>
          </p:nvPr>
        </p:nvSpPr>
        <p:spPr>
          <a:xfrm>
            <a:off x="533400" y="2517677"/>
            <a:ext cx="8153400" cy="3984960"/>
          </a:xfrm>
        </p:spPr>
        <p:txBody>
          <a:bodyPr>
            <a:normAutofit fontScale="25000" lnSpcReduction="20000"/>
          </a:bodyPr>
          <a:lstStyle/>
          <a:p>
            <a:pPr marL="0" indent="0" algn="ctr">
              <a:buNone/>
            </a:pPr>
            <a:endParaRPr lang="en-US" sz="1600" b="1" dirty="0" smtClean="0"/>
          </a:p>
          <a:p>
            <a:pPr marL="0" indent="0" algn="ctr">
              <a:buNone/>
            </a:pPr>
            <a:endParaRPr lang="en-US" sz="1400" b="1" dirty="0"/>
          </a:p>
          <a:p>
            <a:pPr marL="457200" indent="-457200" algn="l">
              <a:buClr>
                <a:schemeClr val="accent6">
                  <a:lumMod val="75000"/>
                </a:schemeClr>
              </a:buClr>
              <a:buFont typeface="Arial" pitchFamily="34" charset="0"/>
              <a:buChar char="•"/>
            </a:pPr>
            <a:r>
              <a:rPr lang="en-US" sz="9600" dirty="0">
                <a:solidFill>
                  <a:schemeClr val="tx1"/>
                </a:solidFill>
              </a:rPr>
              <a:t>The value-added product results from the use of a recognizably coherent set of agricultural production practices in the growing of the raw agricultural commodity, such that a differentiated market identity is created for the resulting product.</a:t>
            </a:r>
          </a:p>
          <a:p>
            <a:pPr algn="l">
              <a:buClr>
                <a:schemeClr val="accent6">
                  <a:lumMod val="75000"/>
                </a:schemeClr>
              </a:buClr>
            </a:pPr>
            <a:endParaRPr lang="en-US" sz="4000" dirty="0">
              <a:solidFill>
                <a:schemeClr val="tx1"/>
              </a:solidFill>
            </a:endParaRPr>
          </a:p>
          <a:p>
            <a:pPr marL="457200" indent="-457200" algn="l">
              <a:buClr>
                <a:schemeClr val="accent6">
                  <a:lumMod val="75000"/>
                </a:schemeClr>
              </a:buClr>
              <a:buFont typeface="Arial" pitchFamily="34" charset="0"/>
              <a:buChar char="•"/>
            </a:pPr>
            <a:r>
              <a:rPr lang="en-US" sz="9600" dirty="0">
                <a:solidFill>
                  <a:schemeClr val="tx1"/>
                </a:solidFill>
              </a:rPr>
              <a:t>Nonstandard production method that adds value per unit of production over a standard production method, and demonstrates this by a quantifiable comparison with products produced in the standard manner.</a:t>
            </a:r>
          </a:p>
          <a:p>
            <a:pPr algn="l"/>
            <a:endParaRPr lang="en-US" sz="4200" dirty="0">
              <a:solidFill>
                <a:schemeClr val="tx1"/>
              </a:solidFill>
            </a:endParaRPr>
          </a:p>
          <a:p>
            <a:pPr algn="l"/>
            <a:r>
              <a:rPr lang="en-US" sz="6400" dirty="0">
                <a:solidFill>
                  <a:schemeClr val="tx1"/>
                </a:solidFill>
              </a:rPr>
              <a:t>Examples include, but are not limited </a:t>
            </a:r>
            <a:r>
              <a:rPr lang="en-US" sz="6400" dirty="0" smtClean="0">
                <a:solidFill>
                  <a:schemeClr val="tx1"/>
                </a:solidFill>
              </a:rPr>
              <a:t>to-</a:t>
            </a:r>
          </a:p>
          <a:p>
            <a:pPr marL="457200" indent="-457200" algn="l">
              <a:buFont typeface="Arial" pitchFamily="34" charset="0"/>
              <a:buChar char="•"/>
            </a:pPr>
            <a:r>
              <a:rPr lang="en-US" sz="6400" dirty="0" smtClean="0">
                <a:solidFill>
                  <a:schemeClr val="tx1"/>
                </a:solidFill>
              </a:rPr>
              <a:t>organic </a:t>
            </a:r>
            <a:r>
              <a:rPr lang="en-US" sz="6400" dirty="0">
                <a:solidFill>
                  <a:schemeClr val="tx1"/>
                </a:solidFill>
              </a:rPr>
              <a:t>carrots, </a:t>
            </a:r>
            <a:endParaRPr lang="en-US" sz="6400" dirty="0" smtClean="0">
              <a:solidFill>
                <a:schemeClr val="tx1"/>
              </a:solidFill>
            </a:endParaRPr>
          </a:p>
          <a:p>
            <a:pPr marL="457200" indent="-457200" algn="l">
              <a:buFont typeface="Arial" pitchFamily="34" charset="0"/>
              <a:buChar char="•"/>
            </a:pPr>
            <a:r>
              <a:rPr lang="en-US" sz="6400" dirty="0" smtClean="0">
                <a:solidFill>
                  <a:schemeClr val="tx1"/>
                </a:solidFill>
              </a:rPr>
              <a:t>eggs </a:t>
            </a:r>
            <a:r>
              <a:rPr lang="en-US" sz="6400" dirty="0">
                <a:solidFill>
                  <a:schemeClr val="tx1"/>
                </a:solidFill>
              </a:rPr>
              <a:t>produced from free-range chickens. </a:t>
            </a:r>
          </a:p>
          <a:p>
            <a:endParaRPr lang="en-US" sz="3200"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585160"/>
            <a:ext cx="990600" cy="990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775" y="5588377"/>
            <a:ext cx="937260" cy="914260"/>
          </a:xfrm>
          <a:prstGeom prst="rect">
            <a:avLst/>
          </a:prstGeom>
        </p:spPr>
      </p:pic>
    </p:spTree>
    <p:extLst>
      <p:ext uri="{BB962C8B-B14F-4D97-AF65-F5344CB8AC3E}">
        <p14:creationId xmlns:p14="http://schemas.microsoft.com/office/powerpoint/2010/main" val="1094077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479304"/>
            <a:ext cx="5181600" cy="882896"/>
          </a:xfrm>
        </p:spPr>
        <p:txBody>
          <a:bodyPr>
            <a:normAutofit fontScale="90000"/>
          </a:bodyPr>
          <a:lstStyle/>
          <a:p>
            <a:r>
              <a:rPr lang="en-US" sz="3200" b="1" dirty="0" smtClean="0"/>
              <a:t>Physical </a:t>
            </a:r>
            <a:r>
              <a:rPr lang="en-US" sz="3200" b="1" dirty="0"/>
              <a:t>Segregation</a:t>
            </a:r>
            <a:br>
              <a:rPr lang="en-US" sz="3200" b="1" dirty="0"/>
            </a:br>
            <a:endParaRPr lang="en-US" sz="3200" dirty="0"/>
          </a:p>
        </p:txBody>
      </p:sp>
      <p:sp>
        <p:nvSpPr>
          <p:cNvPr id="3" name="Content Placeholder 2"/>
          <p:cNvSpPr>
            <a:spLocks noGrp="1"/>
          </p:cNvSpPr>
          <p:nvPr>
            <p:ph type="subTitle" idx="1"/>
          </p:nvPr>
        </p:nvSpPr>
        <p:spPr>
          <a:xfrm>
            <a:off x="3048000" y="2057400"/>
            <a:ext cx="5257800" cy="4572000"/>
          </a:xfrm>
        </p:spPr>
        <p:txBody>
          <a:bodyPr>
            <a:normAutofit fontScale="40000" lnSpcReduction="20000"/>
          </a:bodyPr>
          <a:lstStyle/>
          <a:p>
            <a:pPr marL="0" indent="0" algn="ctr">
              <a:buNone/>
            </a:pPr>
            <a:endParaRPr lang="en-US" sz="1600" b="1" dirty="0" smtClean="0"/>
          </a:p>
          <a:p>
            <a:pPr marL="0" indent="0" algn="ctr">
              <a:buNone/>
            </a:pPr>
            <a:endParaRPr lang="en-US" sz="1600" b="1" dirty="0" smtClean="0"/>
          </a:p>
          <a:p>
            <a:pPr algn="just"/>
            <a:r>
              <a:rPr lang="en-US" sz="6000" dirty="0">
                <a:solidFill>
                  <a:schemeClr val="tx1"/>
                </a:solidFill>
              </a:rPr>
              <a:t>Value-added product results from physically separating (i.e. distance or structure) the agricultural commodity </a:t>
            </a:r>
            <a:r>
              <a:rPr lang="en-US" sz="6000" dirty="0" smtClean="0">
                <a:solidFill>
                  <a:schemeClr val="tx1"/>
                </a:solidFill>
              </a:rPr>
              <a:t>from </a:t>
            </a:r>
            <a:r>
              <a:rPr lang="en-US" sz="6000" dirty="0">
                <a:solidFill>
                  <a:schemeClr val="tx1"/>
                </a:solidFill>
              </a:rPr>
              <a:t>other varieties of the same commodity on the same farm during production and harvesting, with continued separation </a:t>
            </a:r>
            <a:r>
              <a:rPr lang="en-US" sz="6000" dirty="0" smtClean="0">
                <a:solidFill>
                  <a:schemeClr val="tx1"/>
                </a:solidFill>
              </a:rPr>
              <a:t>during </a:t>
            </a:r>
            <a:r>
              <a:rPr lang="en-US" sz="6000" dirty="0">
                <a:solidFill>
                  <a:schemeClr val="tx1"/>
                </a:solidFill>
              </a:rPr>
              <a:t>the processing and marketing of the value-added product.</a:t>
            </a:r>
          </a:p>
          <a:p>
            <a:pPr marL="0" indent="0" algn="just">
              <a:buNone/>
            </a:pPr>
            <a:endParaRPr lang="en-US" sz="2500" dirty="0">
              <a:solidFill>
                <a:schemeClr val="tx1"/>
              </a:solidFill>
            </a:endParaRPr>
          </a:p>
          <a:p>
            <a:pPr algn="just"/>
            <a:r>
              <a:rPr lang="en-US" sz="5000" dirty="0" smtClean="0">
                <a:solidFill>
                  <a:schemeClr val="tx1"/>
                </a:solidFill>
              </a:rPr>
              <a:t>Example: GMO </a:t>
            </a:r>
            <a:r>
              <a:rPr lang="en-US" sz="5000" dirty="0">
                <a:solidFill>
                  <a:schemeClr val="tx1"/>
                </a:solidFill>
              </a:rPr>
              <a:t>corn </a:t>
            </a:r>
            <a:r>
              <a:rPr lang="en-US" sz="5000" dirty="0" smtClean="0">
                <a:solidFill>
                  <a:schemeClr val="tx1"/>
                </a:solidFill>
              </a:rPr>
              <a:t>separated </a:t>
            </a:r>
            <a:r>
              <a:rPr lang="en-US" sz="5000" dirty="0">
                <a:solidFill>
                  <a:schemeClr val="tx1"/>
                </a:solidFill>
              </a:rPr>
              <a:t>from </a:t>
            </a:r>
            <a:r>
              <a:rPr lang="en-US" sz="5000" dirty="0" smtClean="0">
                <a:solidFill>
                  <a:schemeClr val="tx1"/>
                </a:solidFill>
              </a:rPr>
              <a:t>non-GMO </a:t>
            </a:r>
            <a:r>
              <a:rPr lang="en-US" sz="5000" dirty="0">
                <a:solidFill>
                  <a:schemeClr val="tx1"/>
                </a:solidFill>
              </a:rPr>
              <a:t>corn on the farm during production and harvesting, with continued separation </a:t>
            </a:r>
            <a:r>
              <a:rPr lang="en-US" sz="5000" dirty="0" smtClean="0">
                <a:solidFill>
                  <a:schemeClr val="tx1"/>
                </a:solidFill>
              </a:rPr>
              <a:t>through marketing.</a:t>
            </a:r>
            <a:endParaRPr lang="en-US" sz="5000" dirty="0">
              <a:solidFill>
                <a:schemeClr val="tx1"/>
              </a:solidFill>
            </a:endParaRPr>
          </a:p>
          <a:p>
            <a:pPr marL="0" indent="0" algn="ctr">
              <a:buNone/>
            </a:pPr>
            <a:endParaRPr lang="en-US" sz="3200" b="1" dirty="0"/>
          </a:p>
          <a:p>
            <a:pPr marL="0" indent="0" algn="ctr">
              <a:buNone/>
            </a:pPr>
            <a:endParaRPr lang="en-US" sz="3200"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52" y="2438400"/>
            <a:ext cx="2585288" cy="1813560"/>
          </a:xfrm>
          <a:prstGeom prst="rect">
            <a:avLst/>
          </a:prstGeom>
        </p:spPr>
      </p:pic>
    </p:spTree>
    <p:extLst>
      <p:ext uri="{BB962C8B-B14F-4D97-AF65-F5344CB8AC3E}">
        <p14:creationId xmlns:p14="http://schemas.microsoft.com/office/powerpoint/2010/main" val="2069031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52265"/>
            <a:ext cx="7772400" cy="909935"/>
          </a:xfrm>
        </p:spPr>
        <p:txBody>
          <a:bodyPr>
            <a:normAutofit fontScale="90000"/>
          </a:bodyPr>
          <a:lstStyle/>
          <a:p>
            <a:r>
              <a:rPr lang="en-US" sz="3200" b="1" dirty="0"/>
              <a:t>Farm- or Ranch-Based Renewable Energy</a:t>
            </a:r>
            <a:br>
              <a:rPr lang="en-US" sz="3200" b="1" dirty="0"/>
            </a:br>
            <a:endParaRPr lang="en-US" sz="3200" dirty="0"/>
          </a:p>
        </p:txBody>
      </p:sp>
      <p:sp>
        <p:nvSpPr>
          <p:cNvPr id="3" name="Content Placeholder 2"/>
          <p:cNvSpPr>
            <a:spLocks noGrp="1"/>
          </p:cNvSpPr>
          <p:nvPr>
            <p:ph type="subTitle" idx="1"/>
          </p:nvPr>
        </p:nvSpPr>
        <p:spPr>
          <a:xfrm>
            <a:off x="990600" y="2057400"/>
            <a:ext cx="7162800" cy="4191000"/>
          </a:xfrm>
        </p:spPr>
        <p:txBody>
          <a:bodyPr>
            <a:normAutofit fontScale="70000" lnSpcReduction="20000"/>
          </a:bodyPr>
          <a:lstStyle/>
          <a:p>
            <a:pPr marL="0" indent="0" algn="ctr">
              <a:buNone/>
            </a:pPr>
            <a:endParaRPr lang="en-US" sz="1200" dirty="0"/>
          </a:p>
          <a:p>
            <a:pPr algn="l"/>
            <a:r>
              <a:rPr lang="en-US" sz="3400" dirty="0">
                <a:solidFill>
                  <a:schemeClr val="tx1"/>
                </a:solidFill>
              </a:rPr>
              <a:t>An agricultural commodity that is used to generate renewable energy on a farm or ranch owned or leased by the independent producer applicant that produces the agricultural commodity. </a:t>
            </a:r>
            <a:endParaRPr lang="en-US" sz="3400" dirty="0" smtClean="0">
              <a:solidFill>
                <a:schemeClr val="tx1"/>
              </a:solidFill>
            </a:endParaRPr>
          </a:p>
          <a:p>
            <a:pPr algn="l"/>
            <a:endParaRPr lang="en-US" sz="1100" dirty="0" smtClean="0">
              <a:solidFill>
                <a:schemeClr val="tx1"/>
              </a:solidFill>
            </a:endParaRPr>
          </a:p>
          <a:p>
            <a:pPr algn="l"/>
            <a:endParaRPr lang="en-US" sz="1100" dirty="0" smtClean="0">
              <a:solidFill>
                <a:schemeClr val="tx1"/>
              </a:solidFill>
            </a:endParaRPr>
          </a:p>
          <a:p>
            <a:pPr algn="l"/>
            <a:r>
              <a:rPr lang="en-US" sz="2900" dirty="0" smtClean="0">
                <a:solidFill>
                  <a:schemeClr val="tx1"/>
                </a:solidFill>
              </a:rPr>
              <a:t>Examples include, but are not limited to-</a:t>
            </a:r>
          </a:p>
          <a:p>
            <a:pPr marL="457200" indent="-457200" algn="l">
              <a:buFont typeface="Arial" pitchFamily="34" charset="0"/>
              <a:buChar char="•"/>
            </a:pPr>
            <a:r>
              <a:rPr lang="en-US" sz="2900" dirty="0" smtClean="0">
                <a:solidFill>
                  <a:schemeClr val="tx1"/>
                </a:solidFill>
              </a:rPr>
              <a:t>dairy manure into methane and </a:t>
            </a:r>
          </a:p>
          <a:p>
            <a:pPr algn="l"/>
            <a:r>
              <a:rPr lang="en-US" sz="2900" dirty="0" smtClean="0">
                <a:solidFill>
                  <a:schemeClr val="tx1"/>
                </a:solidFill>
              </a:rPr>
              <a:t>       electricity generated on the farm</a:t>
            </a:r>
          </a:p>
          <a:p>
            <a:pPr marL="457200" indent="-457200" algn="l">
              <a:buFont typeface="Arial" pitchFamily="34" charset="0"/>
              <a:buChar char="•"/>
            </a:pPr>
            <a:r>
              <a:rPr lang="en-US" sz="2900" dirty="0" smtClean="0">
                <a:solidFill>
                  <a:schemeClr val="tx1"/>
                </a:solidFill>
              </a:rPr>
              <a:t>corn into biodiesel generated on the</a:t>
            </a:r>
          </a:p>
          <a:p>
            <a:pPr algn="l"/>
            <a:r>
              <a:rPr lang="en-US" sz="2900" dirty="0" smtClean="0">
                <a:solidFill>
                  <a:schemeClr val="tx1"/>
                </a:solidFill>
              </a:rPr>
              <a:t>        farm. </a:t>
            </a:r>
          </a:p>
          <a:p>
            <a:pPr algn="l"/>
            <a:endParaRPr lang="en-US" sz="1400" dirty="0" smtClean="0">
              <a:solidFill>
                <a:schemeClr val="tx1"/>
              </a:solidFill>
            </a:endParaRPr>
          </a:p>
          <a:p>
            <a:pPr algn="l"/>
            <a:r>
              <a:rPr lang="en-US" sz="2900" dirty="0" smtClean="0">
                <a:solidFill>
                  <a:schemeClr val="tx1"/>
                </a:solidFill>
              </a:rPr>
              <a:t>Generation of energy from wind, solar, </a:t>
            </a:r>
          </a:p>
          <a:p>
            <a:pPr algn="l"/>
            <a:r>
              <a:rPr lang="en-US" sz="2900" dirty="0" smtClean="0">
                <a:solidFill>
                  <a:schemeClr val="tx1"/>
                </a:solidFill>
              </a:rPr>
              <a:t>geothermal or hydro sources are not eligible.</a:t>
            </a:r>
          </a:p>
          <a:p>
            <a:endParaRPr lang="en-US" sz="1100" dirty="0"/>
          </a:p>
          <a:p>
            <a:pPr algn="ctr"/>
            <a:endParaRPr lang="en-US" sz="32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359" y="3733800"/>
            <a:ext cx="3137441" cy="2080260"/>
          </a:xfrm>
          <a:prstGeom prst="rect">
            <a:avLst/>
          </a:prstGeom>
        </p:spPr>
      </p:pic>
    </p:spTree>
    <p:extLst>
      <p:ext uri="{BB962C8B-B14F-4D97-AF65-F5344CB8AC3E}">
        <p14:creationId xmlns:p14="http://schemas.microsoft.com/office/powerpoint/2010/main" val="349883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76584"/>
            <a:ext cx="7772400" cy="1293169"/>
          </a:xfrm>
        </p:spPr>
        <p:txBody>
          <a:bodyPr>
            <a:normAutofit fontScale="90000"/>
          </a:bodyPr>
          <a:lstStyle/>
          <a:p>
            <a:pPr algn="l"/>
            <a:r>
              <a:rPr lang="en-US" sz="3600" b="1" dirty="0"/>
              <a:t>Locally-Produced Agricultural </a:t>
            </a:r>
            <a:br>
              <a:rPr lang="en-US" sz="3600" b="1" dirty="0"/>
            </a:br>
            <a:r>
              <a:rPr lang="en-US" sz="3600" b="1" dirty="0"/>
              <a:t>Food Product</a:t>
            </a:r>
            <a:r>
              <a:rPr lang="en-US" sz="2800" b="1" dirty="0"/>
              <a:t/>
            </a:r>
            <a:br>
              <a:rPr lang="en-US" sz="2800" b="1" dirty="0"/>
            </a:br>
            <a:endParaRPr lang="en-US" sz="2800" dirty="0"/>
          </a:p>
        </p:txBody>
      </p:sp>
      <p:sp>
        <p:nvSpPr>
          <p:cNvPr id="3" name="Content Placeholder 2"/>
          <p:cNvSpPr>
            <a:spLocks noGrp="1"/>
          </p:cNvSpPr>
          <p:nvPr>
            <p:ph type="subTitle" idx="1"/>
          </p:nvPr>
        </p:nvSpPr>
        <p:spPr>
          <a:xfrm>
            <a:off x="774242" y="2590800"/>
            <a:ext cx="7239000" cy="3505200"/>
          </a:xfrm>
        </p:spPr>
        <p:txBody>
          <a:bodyPr>
            <a:normAutofit fontScale="62500" lnSpcReduction="20000"/>
          </a:bodyPr>
          <a:lstStyle/>
          <a:p>
            <a:pPr marL="0" indent="0" algn="ctr">
              <a:buNone/>
            </a:pPr>
            <a:endParaRPr lang="en-US" sz="3200" b="1" dirty="0" smtClean="0"/>
          </a:p>
          <a:p>
            <a:pPr algn="l"/>
            <a:r>
              <a:rPr lang="en-US" sz="4400" dirty="0">
                <a:solidFill>
                  <a:schemeClr val="tx1"/>
                </a:solidFill>
              </a:rPr>
              <a:t>Any agricultural food </a:t>
            </a:r>
            <a:r>
              <a:rPr lang="en-US" sz="4400" dirty="0" smtClean="0">
                <a:solidFill>
                  <a:schemeClr val="tx1"/>
                </a:solidFill>
              </a:rPr>
              <a:t>product that </a:t>
            </a:r>
            <a:r>
              <a:rPr lang="en-US" sz="4400" dirty="0">
                <a:solidFill>
                  <a:schemeClr val="tx1"/>
                </a:solidFill>
              </a:rPr>
              <a:t>is </a:t>
            </a:r>
            <a:r>
              <a:rPr lang="en-US" sz="4400" dirty="0" smtClean="0">
                <a:solidFill>
                  <a:schemeClr val="tx1"/>
                </a:solidFill>
              </a:rPr>
              <a:t>marketed and </a:t>
            </a:r>
            <a:r>
              <a:rPr lang="en-US" sz="4400" dirty="0">
                <a:solidFill>
                  <a:schemeClr val="tx1"/>
                </a:solidFill>
              </a:rPr>
              <a:t>distributed </a:t>
            </a:r>
            <a:r>
              <a:rPr lang="en-US" sz="4400" dirty="0" smtClean="0">
                <a:solidFill>
                  <a:schemeClr val="tx1"/>
                </a:solidFill>
              </a:rPr>
              <a:t>within </a:t>
            </a:r>
            <a:r>
              <a:rPr lang="en-US" sz="4400" dirty="0">
                <a:solidFill>
                  <a:schemeClr val="tx1"/>
                </a:solidFill>
              </a:rPr>
              <a:t>400 miles </a:t>
            </a:r>
            <a:r>
              <a:rPr lang="en-US" sz="4400" dirty="0" smtClean="0">
                <a:solidFill>
                  <a:schemeClr val="tx1"/>
                </a:solidFill>
              </a:rPr>
              <a:t>of </a:t>
            </a:r>
            <a:r>
              <a:rPr lang="en-US" sz="4400" dirty="0">
                <a:solidFill>
                  <a:schemeClr val="tx1"/>
                </a:solidFill>
              </a:rPr>
              <a:t>the </a:t>
            </a:r>
            <a:r>
              <a:rPr lang="en-US" sz="4400" dirty="0" smtClean="0">
                <a:solidFill>
                  <a:schemeClr val="tx1"/>
                </a:solidFill>
              </a:rPr>
              <a:t>product’s origin or within the State in which the product is produced.</a:t>
            </a:r>
          </a:p>
          <a:p>
            <a:pPr algn="l"/>
            <a:endParaRPr lang="en-US" sz="1800" dirty="0">
              <a:solidFill>
                <a:schemeClr val="tx1"/>
              </a:solidFill>
            </a:endParaRPr>
          </a:p>
          <a:p>
            <a:pPr algn="l"/>
            <a:endParaRPr lang="en-US" sz="1300" dirty="0">
              <a:solidFill>
                <a:schemeClr val="tx1"/>
              </a:solidFill>
            </a:endParaRPr>
          </a:p>
          <a:p>
            <a:pPr algn="l"/>
            <a:r>
              <a:rPr lang="en-US" dirty="0" smtClean="0">
                <a:solidFill>
                  <a:schemeClr val="tx1"/>
                </a:solidFill>
              </a:rPr>
              <a:t>Examples </a:t>
            </a:r>
            <a:r>
              <a:rPr lang="en-US" dirty="0">
                <a:solidFill>
                  <a:schemeClr val="tx1"/>
                </a:solidFill>
              </a:rPr>
              <a:t>include, but are not limited </a:t>
            </a:r>
            <a:r>
              <a:rPr lang="en-US" dirty="0" smtClean="0">
                <a:solidFill>
                  <a:schemeClr val="tx1"/>
                </a:solidFill>
              </a:rPr>
              <a:t>to-</a:t>
            </a:r>
          </a:p>
          <a:p>
            <a:pPr marL="457200" indent="-457200" algn="l">
              <a:buFont typeface="Arial" pitchFamily="34" charset="0"/>
              <a:buChar char="•"/>
            </a:pPr>
            <a:r>
              <a:rPr lang="en-US" dirty="0" smtClean="0">
                <a:solidFill>
                  <a:schemeClr val="tx1"/>
                </a:solidFill>
              </a:rPr>
              <a:t>specific </a:t>
            </a:r>
            <a:r>
              <a:rPr lang="en-US" dirty="0">
                <a:solidFill>
                  <a:schemeClr val="tx1"/>
                </a:solidFill>
              </a:rPr>
              <a:t>local grapes with characteristics attributable to the growing area </a:t>
            </a:r>
            <a:r>
              <a:rPr lang="en-US" dirty="0" smtClean="0">
                <a:solidFill>
                  <a:schemeClr val="tx1"/>
                </a:solidFill>
              </a:rPr>
              <a:t>sold </a:t>
            </a:r>
            <a:r>
              <a:rPr lang="en-US" dirty="0">
                <a:solidFill>
                  <a:schemeClr val="tx1"/>
                </a:solidFill>
              </a:rPr>
              <a:t>to a </a:t>
            </a:r>
            <a:r>
              <a:rPr lang="en-US" dirty="0" smtClean="0">
                <a:solidFill>
                  <a:schemeClr val="tx1"/>
                </a:solidFill>
              </a:rPr>
              <a:t>winery </a:t>
            </a:r>
            <a:r>
              <a:rPr lang="en-US" dirty="0">
                <a:solidFill>
                  <a:schemeClr val="tx1"/>
                </a:solidFill>
              </a:rPr>
              <a:t>that will produce a </a:t>
            </a:r>
            <a:r>
              <a:rPr lang="en-US" dirty="0" smtClean="0">
                <a:solidFill>
                  <a:schemeClr val="tx1"/>
                </a:solidFill>
              </a:rPr>
              <a:t>local </a:t>
            </a:r>
            <a:r>
              <a:rPr lang="en-US" dirty="0">
                <a:solidFill>
                  <a:schemeClr val="tx1"/>
                </a:solidFill>
              </a:rPr>
              <a:t>wine</a:t>
            </a:r>
            <a:r>
              <a:rPr lang="en-US" dirty="0" smtClean="0">
                <a:solidFill>
                  <a:schemeClr val="tx1"/>
                </a:solidFill>
              </a:rPr>
              <a:t>;</a:t>
            </a:r>
          </a:p>
          <a:p>
            <a:pPr marL="457200" indent="-457200" algn="l">
              <a:buFont typeface="Arial" pitchFamily="34" charset="0"/>
              <a:buChar char="•"/>
            </a:pPr>
            <a:r>
              <a:rPr lang="en-US" dirty="0" smtClean="0">
                <a:solidFill>
                  <a:schemeClr val="tx1"/>
                </a:solidFill>
              </a:rPr>
              <a:t> local sweet corn </a:t>
            </a:r>
            <a:r>
              <a:rPr lang="en-US" dirty="0">
                <a:solidFill>
                  <a:schemeClr val="tx1"/>
                </a:solidFill>
              </a:rPr>
              <a:t>advertised and sold at a premium as a fresher locally-produced alternative to non-local produce.</a:t>
            </a:r>
          </a:p>
          <a:p>
            <a:endParaRPr lang="en-US" sz="32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591" y="1452265"/>
            <a:ext cx="1470660" cy="1156764"/>
          </a:xfrm>
          <a:prstGeom prst="rect">
            <a:avLst/>
          </a:prstGeom>
        </p:spPr>
      </p:pic>
    </p:spTree>
    <p:extLst>
      <p:ext uri="{BB962C8B-B14F-4D97-AF65-F5344CB8AC3E}">
        <p14:creationId xmlns:p14="http://schemas.microsoft.com/office/powerpoint/2010/main" val="4029497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0"/>
            <a:ext cx="7315200" cy="3733800"/>
          </a:xfrm>
        </p:spPr>
        <p:txBody>
          <a:bodyPr>
            <a:normAutofit/>
          </a:bodyPr>
          <a:lstStyle/>
          <a:p>
            <a:r>
              <a:rPr lang="en-US" sz="2800" b="1" dirty="0" smtClean="0">
                <a:solidFill>
                  <a:schemeClr val="tx1"/>
                </a:solidFill>
              </a:rPr>
              <a:t>All applicants must demonstrate:</a:t>
            </a:r>
          </a:p>
          <a:p>
            <a:endParaRPr lang="en-US" sz="900" b="1" dirty="0" smtClean="0">
              <a:solidFill>
                <a:schemeClr val="tx1"/>
              </a:solidFill>
            </a:endParaRPr>
          </a:p>
          <a:p>
            <a:pPr marL="457200" indent="-457200" algn="l">
              <a:buFont typeface="Arial" pitchFamily="34" charset="0"/>
              <a:buChar char="•"/>
            </a:pPr>
            <a:r>
              <a:rPr lang="en-US" sz="2800" dirty="0" smtClean="0">
                <a:solidFill>
                  <a:schemeClr val="tx1"/>
                </a:solidFill>
              </a:rPr>
              <a:t>Increase in customer base</a:t>
            </a:r>
          </a:p>
          <a:p>
            <a:pPr marL="457200" indent="-457200" algn="l">
              <a:buFont typeface="Arial" pitchFamily="34" charset="0"/>
              <a:buChar char="•"/>
            </a:pPr>
            <a:r>
              <a:rPr lang="en-US" sz="2800" dirty="0" smtClean="0">
                <a:solidFill>
                  <a:schemeClr val="tx1"/>
                </a:solidFill>
              </a:rPr>
              <a:t>Greater portion of revenue derived from the value-added process returned to the producer.</a:t>
            </a:r>
            <a:endParaRPr lang="en-US"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823875"/>
            <a:ext cx="2500108" cy="1318827"/>
          </a:xfrm>
          <a:prstGeom prst="rect">
            <a:avLst/>
          </a:prstGeom>
        </p:spPr>
      </p:pic>
    </p:spTree>
    <p:extLst>
      <p:ext uri="{BB962C8B-B14F-4D97-AF65-F5344CB8AC3E}">
        <p14:creationId xmlns:p14="http://schemas.microsoft.com/office/powerpoint/2010/main" val="3313591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315200" cy="3733800"/>
          </a:xfrm>
        </p:spPr>
        <p:txBody>
          <a:bodyPr>
            <a:normAutofit/>
          </a:bodyPr>
          <a:lstStyle/>
          <a:p>
            <a:endParaRPr lang="en-US" sz="1100" dirty="0">
              <a:solidFill>
                <a:schemeClr val="tx1"/>
              </a:solidFill>
            </a:endParaRPr>
          </a:p>
          <a:p>
            <a:r>
              <a:rPr lang="en-US" sz="2800" b="1" dirty="0" smtClean="0">
                <a:solidFill>
                  <a:schemeClr val="tx1"/>
                </a:solidFill>
              </a:rPr>
              <a:t>Expansion of customer base</a:t>
            </a:r>
          </a:p>
          <a:p>
            <a:endParaRPr lang="en-US" sz="1000" b="1" dirty="0" smtClean="0">
              <a:solidFill>
                <a:schemeClr val="tx1"/>
              </a:solidFill>
            </a:endParaRPr>
          </a:p>
          <a:p>
            <a:pPr marL="457200" indent="-457200" algn="l">
              <a:buFont typeface="Arial" panose="020B0604020202020204" pitchFamily="34" charset="0"/>
              <a:buChar char="•"/>
            </a:pPr>
            <a:r>
              <a:rPr lang="en-US" sz="2800" dirty="0" smtClean="0">
                <a:solidFill>
                  <a:schemeClr val="tx1"/>
                </a:solidFill>
              </a:rPr>
              <a:t>Include baseline </a:t>
            </a:r>
            <a:r>
              <a:rPr lang="en-US" sz="2800" dirty="0">
                <a:solidFill>
                  <a:schemeClr val="tx1"/>
                </a:solidFill>
              </a:rPr>
              <a:t>of current customers for the commodity or value-added </a:t>
            </a:r>
            <a:r>
              <a:rPr lang="en-US" sz="2800" dirty="0" smtClean="0">
                <a:solidFill>
                  <a:schemeClr val="tx1"/>
                </a:solidFill>
              </a:rPr>
              <a:t>product;</a:t>
            </a:r>
          </a:p>
          <a:p>
            <a:pPr marL="457200" indent="-457200" algn="l">
              <a:buFont typeface="Arial" panose="020B0604020202020204" pitchFamily="34" charset="0"/>
              <a:buChar char="•"/>
            </a:pPr>
            <a:r>
              <a:rPr lang="en-US" sz="2800" dirty="0" smtClean="0">
                <a:solidFill>
                  <a:schemeClr val="tx1"/>
                </a:solidFill>
              </a:rPr>
              <a:t>Include estimated </a:t>
            </a:r>
            <a:r>
              <a:rPr lang="en-US" sz="2800" dirty="0">
                <a:solidFill>
                  <a:schemeClr val="tx1"/>
                </a:solidFill>
              </a:rPr>
              <a:t>target number of customers that will result from the project</a:t>
            </a:r>
            <a:endParaRPr lang="en-US" sz="2800" dirty="0" smtClean="0">
              <a:solidFill>
                <a:schemeClr val="tx1"/>
              </a:solidFill>
            </a:endParaRPr>
          </a:p>
        </p:txBody>
      </p:sp>
    </p:spTree>
    <p:extLst>
      <p:ext uri="{BB962C8B-B14F-4D97-AF65-F5344CB8AC3E}">
        <p14:creationId xmlns:p14="http://schemas.microsoft.com/office/powerpoint/2010/main" val="4260976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315200" cy="3733800"/>
          </a:xfrm>
        </p:spPr>
        <p:txBody>
          <a:bodyPr>
            <a:normAutofit lnSpcReduction="10000"/>
          </a:bodyPr>
          <a:lstStyle/>
          <a:p>
            <a:pPr>
              <a:lnSpc>
                <a:spcPct val="110000"/>
              </a:lnSpc>
              <a:spcBef>
                <a:spcPts val="0"/>
              </a:spcBef>
            </a:pPr>
            <a:r>
              <a:rPr lang="en-US" sz="3000" b="1" dirty="0" smtClean="0">
                <a:solidFill>
                  <a:schemeClr val="tx1"/>
                </a:solidFill>
              </a:rPr>
              <a:t>Greater portion of revenue </a:t>
            </a:r>
          </a:p>
          <a:p>
            <a:pPr>
              <a:lnSpc>
                <a:spcPct val="110000"/>
              </a:lnSpc>
              <a:spcBef>
                <a:spcPts val="0"/>
              </a:spcBef>
            </a:pPr>
            <a:r>
              <a:rPr lang="en-US" sz="3000" b="1" dirty="0" smtClean="0">
                <a:solidFill>
                  <a:schemeClr val="tx1"/>
                </a:solidFill>
              </a:rPr>
              <a:t>returned to producers</a:t>
            </a:r>
          </a:p>
          <a:p>
            <a:pPr>
              <a:lnSpc>
                <a:spcPct val="110000"/>
              </a:lnSpc>
              <a:spcBef>
                <a:spcPts val="0"/>
              </a:spcBef>
            </a:pPr>
            <a:r>
              <a:rPr lang="en-US" sz="2800" b="1" dirty="0" smtClean="0">
                <a:solidFill>
                  <a:schemeClr val="tx1"/>
                </a:solidFill>
              </a:rPr>
              <a:t> </a:t>
            </a:r>
          </a:p>
          <a:p>
            <a:pPr marL="457200" indent="-457200" algn="l">
              <a:lnSpc>
                <a:spcPct val="110000"/>
              </a:lnSpc>
              <a:spcBef>
                <a:spcPts val="0"/>
              </a:spcBef>
              <a:buFont typeface="Arial" panose="020B0604020202020204" pitchFamily="34" charset="0"/>
              <a:buChar char="•"/>
            </a:pPr>
            <a:r>
              <a:rPr lang="en-US" sz="2800" dirty="0" smtClean="0">
                <a:solidFill>
                  <a:schemeClr val="tx1"/>
                </a:solidFill>
              </a:rPr>
              <a:t>Include a </a:t>
            </a:r>
            <a:r>
              <a:rPr lang="en-US" sz="2800" dirty="0">
                <a:solidFill>
                  <a:schemeClr val="tx1"/>
                </a:solidFill>
              </a:rPr>
              <a:t>baseline of current revenues from the sale of the agricultural commodity or value-added </a:t>
            </a:r>
            <a:r>
              <a:rPr lang="en-US" sz="2800" dirty="0" smtClean="0">
                <a:solidFill>
                  <a:schemeClr val="tx1"/>
                </a:solidFill>
              </a:rPr>
              <a:t>product;</a:t>
            </a:r>
          </a:p>
          <a:p>
            <a:pPr marL="457200" indent="-457200" algn="l">
              <a:lnSpc>
                <a:spcPct val="110000"/>
              </a:lnSpc>
              <a:spcBef>
                <a:spcPts val="0"/>
              </a:spcBef>
              <a:buFont typeface="Arial" panose="020B0604020202020204" pitchFamily="34" charset="0"/>
              <a:buChar char="•"/>
            </a:pPr>
            <a:r>
              <a:rPr lang="en-US" sz="2800" dirty="0" smtClean="0">
                <a:solidFill>
                  <a:schemeClr val="tx1"/>
                </a:solidFill>
              </a:rPr>
              <a:t>Include an </a:t>
            </a:r>
            <a:r>
              <a:rPr lang="en-US" sz="2800" dirty="0">
                <a:solidFill>
                  <a:schemeClr val="tx1"/>
                </a:solidFill>
              </a:rPr>
              <a:t>estimated target </a:t>
            </a:r>
            <a:r>
              <a:rPr lang="en-US" sz="2800" dirty="0" smtClean="0">
                <a:solidFill>
                  <a:schemeClr val="tx1"/>
                </a:solidFill>
              </a:rPr>
              <a:t>of </a:t>
            </a:r>
            <a:r>
              <a:rPr lang="en-US" sz="2800" dirty="0">
                <a:solidFill>
                  <a:schemeClr val="tx1"/>
                </a:solidFill>
              </a:rPr>
              <a:t>increased revenues that will result from the </a:t>
            </a:r>
            <a:r>
              <a:rPr lang="en-US" sz="2800" dirty="0" smtClean="0">
                <a:solidFill>
                  <a:schemeClr val="tx1"/>
                </a:solidFill>
              </a:rPr>
              <a:t>project.</a:t>
            </a:r>
            <a:endParaRPr lang="en-US" sz="2800" dirty="0">
              <a:solidFill>
                <a:schemeClr val="tx1"/>
              </a:solidFill>
            </a:endParaRPr>
          </a:p>
        </p:txBody>
      </p:sp>
    </p:spTree>
    <p:extLst>
      <p:ext uri="{BB962C8B-B14F-4D97-AF65-F5344CB8AC3E}">
        <p14:creationId xmlns:p14="http://schemas.microsoft.com/office/powerpoint/2010/main" val="385571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917574"/>
          </a:xfrm>
        </p:spPr>
        <p:txBody>
          <a:bodyPr>
            <a:normAutofit/>
          </a:bodyPr>
          <a:lstStyle/>
          <a:p>
            <a:r>
              <a:rPr lang="en-US" sz="3600" b="1" dirty="0" smtClean="0"/>
              <a:t>Purpose Eligibility</a:t>
            </a:r>
            <a:endParaRPr lang="en-US" sz="3600" b="1" dirty="0"/>
          </a:p>
        </p:txBody>
      </p:sp>
      <p:sp>
        <p:nvSpPr>
          <p:cNvPr id="3" name="Subtitle 2"/>
          <p:cNvSpPr>
            <a:spLocks noGrp="1"/>
          </p:cNvSpPr>
          <p:nvPr>
            <p:ph type="subTitle" idx="1"/>
          </p:nvPr>
        </p:nvSpPr>
        <p:spPr>
          <a:xfrm>
            <a:off x="914400" y="2286000"/>
            <a:ext cx="7315200" cy="3733800"/>
          </a:xfrm>
        </p:spPr>
        <p:txBody>
          <a:bodyPr>
            <a:normAutofit/>
          </a:bodyPr>
          <a:lstStyle/>
          <a:p>
            <a:endParaRPr lang="en-US" sz="1000" dirty="0" smtClean="0">
              <a:solidFill>
                <a:schemeClr val="tx1"/>
              </a:solidFill>
            </a:endParaRPr>
          </a:p>
          <a:p>
            <a:pPr marL="457200" indent="-457200" algn="l">
              <a:buFont typeface="Arial" pitchFamily="34" charset="0"/>
              <a:buChar char="•"/>
            </a:pPr>
            <a:r>
              <a:rPr lang="en-US" dirty="0" smtClean="0">
                <a:solidFill>
                  <a:schemeClr val="tx1"/>
                </a:solidFill>
              </a:rPr>
              <a:t>2 types of grants</a:t>
            </a:r>
          </a:p>
          <a:p>
            <a:pPr marL="457200" indent="-457200" algn="l">
              <a:buFont typeface="Arial" pitchFamily="34" charset="0"/>
              <a:buChar char="•"/>
            </a:pPr>
            <a:r>
              <a:rPr lang="en-US" dirty="0" smtClean="0">
                <a:solidFill>
                  <a:schemeClr val="tx1"/>
                </a:solidFill>
              </a:rPr>
              <a:t>Use of funds</a:t>
            </a:r>
          </a:p>
          <a:p>
            <a:pPr marL="457200" indent="-457200" algn="l">
              <a:buFont typeface="Arial" pitchFamily="34" charset="0"/>
              <a:buChar char="•"/>
            </a:pPr>
            <a:r>
              <a:rPr lang="en-US" dirty="0" smtClean="0">
                <a:solidFill>
                  <a:schemeClr val="tx1"/>
                </a:solidFill>
              </a:rPr>
              <a:t>Budget &amp; work plan</a:t>
            </a:r>
            <a:endParaRPr lang="en-US" dirty="0">
              <a:solidFill>
                <a:schemeClr val="tx1"/>
              </a:solidFill>
            </a:endParaRPr>
          </a:p>
        </p:txBody>
      </p:sp>
    </p:spTree>
    <p:extLst>
      <p:ext uri="{BB962C8B-B14F-4D97-AF65-F5344CB8AC3E}">
        <p14:creationId xmlns:p14="http://schemas.microsoft.com/office/powerpoint/2010/main" val="49135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52265"/>
            <a:ext cx="7772400" cy="993774"/>
          </a:xfrm>
        </p:spPr>
        <p:txBody>
          <a:bodyPr>
            <a:normAutofit fontScale="90000"/>
          </a:bodyPr>
          <a:lstStyle/>
          <a:p>
            <a:r>
              <a:rPr lang="en-US" sz="3600" b="1" dirty="0"/>
              <a:t>Purpose</a:t>
            </a:r>
            <a:r>
              <a:rPr lang="en-US" sz="3200" b="1" dirty="0"/>
              <a:t/>
            </a:r>
            <a:br>
              <a:rPr lang="en-US" sz="3200" b="1" dirty="0"/>
            </a:br>
            <a:endParaRPr lang="en-US" sz="3200" dirty="0"/>
          </a:p>
        </p:txBody>
      </p:sp>
      <p:sp>
        <p:nvSpPr>
          <p:cNvPr id="3" name="Content Placeholder 2"/>
          <p:cNvSpPr>
            <a:spLocks noGrp="1"/>
          </p:cNvSpPr>
          <p:nvPr>
            <p:ph type="subTitle" idx="1"/>
          </p:nvPr>
        </p:nvSpPr>
        <p:spPr>
          <a:xfrm>
            <a:off x="914400" y="2286000"/>
            <a:ext cx="7589361" cy="3886200"/>
          </a:xfrm>
        </p:spPr>
        <p:txBody>
          <a:bodyPr>
            <a:normAutofit/>
          </a:bodyPr>
          <a:lstStyle/>
          <a:p>
            <a:pPr lvl="0"/>
            <a:r>
              <a:rPr lang="en-US" sz="2800" dirty="0" smtClean="0">
                <a:solidFill>
                  <a:prstClr val="black"/>
                </a:solidFill>
              </a:rPr>
              <a:t>Provides </a:t>
            </a:r>
            <a:r>
              <a:rPr lang="en-US" sz="2800" dirty="0">
                <a:solidFill>
                  <a:prstClr val="black"/>
                </a:solidFill>
              </a:rPr>
              <a:t>funds for economic planning activities or eligible working capital expenses </a:t>
            </a:r>
            <a:r>
              <a:rPr lang="en-US" sz="2800" dirty="0">
                <a:solidFill>
                  <a:prstClr val="black"/>
                </a:solidFill>
                <a:cs typeface="Arial" pitchFamily="34" charset="0"/>
              </a:rPr>
              <a:t>to enable viable Agricultural Producers to develop businesses that produce and market Value-Added Agricultural Products and to create marketing opportunities for such businesses. </a:t>
            </a:r>
          </a:p>
          <a:p>
            <a:pPr lvl="0" algn="l">
              <a:spcBef>
                <a:spcPts val="0"/>
              </a:spcBef>
            </a:pPr>
            <a:endParaRPr lang="en-US" sz="2800" dirty="0">
              <a:solidFill>
                <a:prstClr val="black"/>
              </a:solidFill>
            </a:endParaRPr>
          </a:p>
          <a:p>
            <a:pPr marL="0" indent="0" algn="ctr">
              <a:buNone/>
            </a:pPr>
            <a:endParaRPr lang="en-US"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419600"/>
            <a:ext cx="1735386" cy="1735386"/>
          </a:xfrm>
          <a:prstGeom prst="rect">
            <a:avLst/>
          </a:prstGeom>
        </p:spPr>
      </p:pic>
    </p:spTree>
    <p:extLst>
      <p:ext uri="{BB962C8B-B14F-4D97-AF65-F5344CB8AC3E}">
        <p14:creationId xmlns:p14="http://schemas.microsoft.com/office/powerpoint/2010/main" val="1002110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38200" y="1676400"/>
            <a:ext cx="7391400" cy="4191000"/>
          </a:xfrm>
        </p:spPr>
        <p:txBody>
          <a:bodyPr>
            <a:normAutofit fontScale="25000" lnSpcReduction="20000"/>
          </a:bodyPr>
          <a:lstStyle/>
          <a:p>
            <a:pPr marL="0" indent="0" algn="ctr">
              <a:buNone/>
            </a:pPr>
            <a:endParaRPr lang="en-US" sz="900" b="1" dirty="0" smtClean="0"/>
          </a:p>
          <a:p>
            <a:r>
              <a:rPr lang="en-US" sz="11200" b="1" dirty="0">
                <a:solidFill>
                  <a:schemeClr val="tx1"/>
                </a:solidFill>
              </a:rPr>
              <a:t>2 Types of VAPG </a:t>
            </a:r>
            <a:r>
              <a:rPr lang="en-US" sz="11200" b="1" dirty="0" smtClean="0">
                <a:solidFill>
                  <a:schemeClr val="tx1"/>
                </a:solidFill>
              </a:rPr>
              <a:t>Grants</a:t>
            </a:r>
          </a:p>
          <a:p>
            <a:endParaRPr lang="en-US" sz="4200" b="1" dirty="0" smtClean="0">
              <a:solidFill>
                <a:schemeClr val="tx1"/>
              </a:solidFill>
            </a:endParaRPr>
          </a:p>
          <a:p>
            <a:pPr marL="514350" indent="-514350" algn="l">
              <a:buAutoNum type="arabicParenR"/>
            </a:pPr>
            <a:r>
              <a:rPr lang="en-US" sz="9600" u="sng" dirty="0" smtClean="0">
                <a:solidFill>
                  <a:schemeClr val="tx1"/>
                </a:solidFill>
                <a:cs typeface="Arial" pitchFamily="34" charset="0"/>
              </a:rPr>
              <a:t>Planning Grant</a:t>
            </a:r>
            <a:r>
              <a:rPr lang="en-US" sz="9600" dirty="0" smtClean="0">
                <a:solidFill>
                  <a:schemeClr val="tx1"/>
                </a:solidFill>
                <a:cs typeface="Arial" pitchFamily="34" charset="0"/>
              </a:rPr>
              <a:t>  </a:t>
            </a:r>
          </a:p>
          <a:p>
            <a:endParaRPr lang="en-US" dirty="0">
              <a:solidFill>
                <a:schemeClr val="tx1"/>
              </a:solidFill>
              <a:cs typeface="Arial" pitchFamily="34" charset="0"/>
            </a:endParaRPr>
          </a:p>
          <a:p>
            <a:pPr algn="l">
              <a:buNone/>
            </a:pPr>
            <a:r>
              <a:rPr lang="en-US" sz="9600" dirty="0" smtClean="0">
                <a:solidFill>
                  <a:schemeClr val="tx1"/>
                </a:solidFill>
                <a:cs typeface="Arial" pitchFamily="34" charset="0"/>
              </a:rPr>
              <a:t>To </a:t>
            </a:r>
            <a:r>
              <a:rPr lang="en-US" sz="9600" dirty="0">
                <a:solidFill>
                  <a:schemeClr val="tx1"/>
                </a:solidFill>
                <a:cs typeface="Arial" pitchFamily="34" charset="0"/>
              </a:rPr>
              <a:t>pay a qualified (third-party) consultant for development of feasibility, marketing, business plan related to the processing and/or marketing of a value-added </a:t>
            </a:r>
            <a:r>
              <a:rPr lang="en-US" sz="9600" dirty="0" smtClean="0">
                <a:solidFill>
                  <a:schemeClr val="tx1"/>
                </a:solidFill>
                <a:cs typeface="Arial" pitchFamily="34" charset="0"/>
              </a:rPr>
              <a:t>product.</a:t>
            </a:r>
          </a:p>
          <a:p>
            <a:pPr algn="l"/>
            <a:endParaRPr lang="en-US" dirty="0" smtClean="0">
              <a:solidFill>
                <a:schemeClr val="tx1"/>
              </a:solidFill>
              <a:cs typeface="Arial" pitchFamily="34" charset="0"/>
            </a:endParaRPr>
          </a:p>
          <a:p>
            <a:pPr algn="l"/>
            <a:r>
              <a:rPr lang="en-US" sz="9600" dirty="0" smtClean="0">
                <a:solidFill>
                  <a:schemeClr val="tx1"/>
                </a:solidFill>
                <a:cs typeface="Arial" pitchFamily="34" charset="0"/>
              </a:rPr>
              <a:t>2)    </a:t>
            </a:r>
            <a:r>
              <a:rPr lang="en-US" sz="9600" u="sng" dirty="0" smtClean="0">
                <a:solidFill>
                  <a:schemeClr val="tx1"/>
                </a:solidFill>
                <a:cs typeface="Arial" pitchFamily="34" charset="0"/>
              </a:rPr>
              <a:t>Working </a:t>
            </a:r>
            <a:r>
              <a:rPr lang="en-US" sz="9600" u="sng" dirty="0">
                <a:solidFill>
                  <a:schemeClr val="tx1"/>
                </a:solidFill>
                <a:cs typeface="Arial" pitchFamily="34" charset="0"/>
              </a:rPr>
              <a:t>Capital </a:t>
            </a:r>
            <a:r>
              <a:rPr lang="en-US" sz="9600" u="sng" dirty="0" smtClean="0">
                <a:solidFill>
                  <a:schemeClr val="tx1"/>
                </a:solidFill>
                <a:cs typeface="Arial" pitchFamily="34" charset="0"/>
              </a:rPr>
              <a:t>Grant</a:t>
            </a:r>
          </a:p>
          <a:p>
            <a:pPr algn="l"/>
            <a:endParaRPr lang="en-US" sz="4000" dirty="0">
              <a:solidFill>
                <a:schemeClr val="tx1"/>
              </a:solidFill>
              <a:cs typeface="Arial" pitchFamily="34" charset="0"/>
            </a:endParaRPr>
          </a:p>
          <a:p>
            <a:pPr algn="l"/>
            <a:r>
              <a:rPr lang="en-US" sz="9600" dirty="0">
                <a:solidFill>
                  <a:schemeClr val="tx1"/>
                </a:solidFill>
                <a:cs typeface="Arial" pitchFamily="34" charset="0"/>
              </a:rPr>
              <a:t>To pay eligible project expenses related to the processing and/or marketing of a value-added product.</a:t>
            </a:r>
          </a:p>
          <a:p>
            <a:pPr algn="l">
              <a:buNone/>
            </a:pPr>
            <a:endParaRPr lang="en-US" sz="3000" dirty="0">
              <a:solidFill>
                <a:schemeClr val="tx1"/>
              </a:solidFill>
              <a:cs typeface="Arial" pitchFamily="34" charset="0"/>
            </a:endParaRPr>
          </a:p>
          <a:p>
            <a:pPr>
              <a:buNone/>
            </a:pPr>
            <a:r>
              <a:rPr lang="en-US" dirty="0">
                <a:solidFill>
                  <a:schemeClr val="tx1"/>
                </a:solidFill>
                <a:cs typeface="Arial" pitchFamily="34" charset="0"/>
              </a:rPr>
              <a:t>	</a:t>
            </a:r>
          </a:p>
          <a:p>
            <a:pPr marL="0" indent="0" algn="ctr">
              <a:buNone/>
            </a:pPr>
            <a:endParaRPr lang="en-US"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5097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5" end="5"/>
                                            </p:txEl>
                                          </p:spTgt>
                                        </p:tgtEl>
                                        <p:attrNameLst>
                                          <p:attrName>style.color</p:attrName>
                                        </p:attrNameLst>
                                      </p:cBhvr>
                                      <p:to>
                                        <a:schemeClr val="accent2"/>
                                      </p:to>
                                    </p:animClr>
                                    <p:animClr clrSpc="rgb" dir="cw">
                                      <p:cBhvr>
                                        <p:cTn id="12" dur="500" fill="hold"/>
                                        <p:tgtEl>
                                          <p:spTgt spid="3">
                                            <p:txEl>
                                              <p:pRg st="5" end="5"/>
                                            </p:txEl>
                                          </p:spTgt>
                                        </p:tgtEl>
                                        <p:attrNameLst>
                                          <p:attrName>fillcolor</p:attrName>
                                        </p:attrNameLst>
                                      </p:cBhvr>
                                      <p:to>
                                        <a:schemeClr val="accent2"/>
                                      </p:to>
                                    </p:animClr>
                                    <p:set>
                                      <p:cBhvr>
                                        <p:cTn id="13" dur="500" fill="hold"/>
                                        <p:tgtEl>
                                          <p:spTgt spid="3">
                                            <p:txEl>
                                              <p:pRg st="5" end="5"/>
                                            </p:txEl>
                                          </p:spTgt>
                                        </p:tgtEl>
                                        <p:attrNameLst>
                                          <p:attrName>fill.type</p:attrName>
                                        </p:attrNameLst>
                                      </p:cBhvr>
                                      <p:to>
                                        <p:strVal val="solid"/>
                                      </p:to>
                                    </p:set>
                                    <p:set>
                                      <p:cBhvr>
                                        <p:cTn id="14" dur="500" fill="hold"/>
                                        <p:tgtEl>
                                          <p:spTgt spid="3">
                                            <p:txEl>
                                              <p:pRg st="5" end="5"/>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7" end="7"/>
                                            </p:txEl>
                                          </p:spTgt>
                                        </p:tgtEl>
                                        <p:attrNameLst>
                                          <p:attrName>style.color</p:attrName>
                                        </p:attrNameLst>
                                      </p:cBhvr>
                                      <p:to>
                                        <a:schemeClr val="accent2"/>
                                      </p:to>
                                    </p:animClr>
                                    <p:animClr clrSpc="rgb" dir="cw">
                                      <p:cBhvr>
                                        <p:cTn id="17" dur="500" fill="hold"/>
                                        <p:tgtEl>
                                          <p:spTgt spid="3">
                                            <p:txEl>
                                              <p:pRg st="7" end="7"/>
                                            </p:txEl>
                                          </p:spTgt>
                                        </p:tgtEl>
                                        <p:attrNameLst>
                                          <p:attrName>fillcolor</p:attrName>
                                        </p:attrNameLst>
                                      </p:cBhvr>
                                      <p:to>
                                        <a:schemeClr val="accent2"/>
                                      </p:to>
                                    </p:animClr>
                                    <p:set>
                                      <p:cBhvr>
                                        <p:cTn id="18" dur="500" fill="hold"/>
                                        <p:tgtEl>
                                          <p:spTgt spid="3">
                                            <p:txEl>
                                              <p:pRg st="7" end="7"/>
                                            </p:txEl>
                                          </p:spTgt>
                                        </p:tgtEl>
                                        <p:attrNameLst>
                                          <p:attrName>fill.type</p:attrName>
                                        </p:attrNameLst>
                                      </p:cBhvr>
                                      <p:to>
                                        <p:strVal val="solid"/>
                                      </p:to>
                                    </p:set>
                                    <p:set>
                                      <p:cBhvr>
                                        <p:cTn id="19" dur="500" fill="hold"/>
                                        <p:tgtEl>
                                          <p:spTgt spid="3">
                                            <p:txEl>
                                              <p:pRg st="7" end="7"/>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3">
                                            <p:txEl>
                                              <p:pRg st="9" end="9"/>
                                            </p:txEl>
                                          </p:spTgt>
                                        </p:tgtEl>
                                        <p:attrNameLst>
                                          <p:attrName>style.color</p:attrName>
                                        </p:attrNameLst>
                                      </p:cBhvr>
                                      <p:to>
                                        <a:schemeClr val="accent2"/>
                                      </p:to>
                                    </p:animClr>
                                    <p:animClr clrSpc="rgb" dir="cw">
                                      <p:cBhvr>
                                        <p:cTn id="22" dur="500" fill="hold"/>
                                        <p:tgtEl>
                                          <p:spTgt spid="3">
                                            <p:txEl>
                                              <p:pRg st="9" end="9"/>
                                            </p:txEl>
                                          </p:spTgt>
                                        </p:tgtEl>
                                        <p:attrNameLst>
                                          <p:attrName>fillcolor</p:attrName>
                                        </p:attrNameLst>
                                      </p:cBhvr>
                                      <p:to>
                                        <a:schemeClr val="accent2"/>
                                      </p:to>
                                    </p:animClr>
                                    <p:set>
                                      <p:cBhvr>
                                        <p:cTn id="23" dur="500" fill="hold"/>
                                        <p:tgtEl>
                                          <p:spTgt spid="3">
                                            <p:txEl>
                                              <p:pRg st="9" end="9"/>
                                            </p:txEl>
                                          </p:spTgt>
                                        </p:tgtEl>
                                        <p:attrNameLst>
                                          <p:attrName>fill.type</p:attrName>
                                        </p:attrNameLst>
                                      </p:cBhvr>
                                      <p:to>
                                        <p:strVal val="solid"/>
                                      </p:to>
                                    </p:set>
                                    <p:set>
                                      <p:cBhvr>
                                        <p:cTn id="24" dur="500" fill="hold"/>
                                        <p:tgtEl>
                                          <p:spTgt spid="3">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14400" y="1371600"/>
            <a:ext cx="7467600" cy="4419600"/>
          </a:xfrm>
        </p:spPr>
        <p:txBody>
          <a:bodyPr>
            <a:normAutofit fontScale="92500" lnSpcReduction="10000"/>
          </a:bodyPr>
          <a:lstStyle/>
          <a:p>
            <a:pPr marL="0" indent="0" algn="ctr">
              <a:buNone/>
            </a:pPr>
            <a:endParaRPr lang="en-US" sz="900" b="1" dirty="0" smtClean="0"/>
          </a:p>
          <a:p>
            <a:r>
              <a:rPr lang="en-US" sz="3600" b="1" dirty="0" smtClean="0">
                <a:solidFill>
                  <a:schemeClr val="tx1"/>
                </a:solidFill>
              </a:rPr>
              <a:t>Variations on Working Capital Grants</a:t>
            </a:r>
          </a:p>
          <a:p>
            <a:endParaRPr lang="en-US" sz="1400" b="1" dirty="0" smtClean="0">
              <a:solidFill>
                <a:schemeClr val="tx1"/>
              </a:solidFill>
            </a:endParaRPr>
          </a:p>
          <a:p>
            <a:pPr marL="514350" indent="-514350" algn="l">
              <a:buAutoNum type="arabicPeriod"/>
            </a:pPr>
            <a:r>
              <a:rPr lang="en-US" sz="3000" b="1" dirty="0" smtClean="0">
                <a:solidFill>
                  <a:schemeClr val="tx1"/>
                </a:solidFill>
              </a:rPr>
              <a:t>Requests of $50,000 or more </a:t>
            </a:r>
          </a:p>
          <a:p>
            <a:pPr algn="l"/>
            <a:r>
              <a:rPr lang="en-US" sz="3000" b="1" dirty="0">
                <a:solidFill>
                  <a:schemeClr val="tx1"/>
                </a:solidFill>
              </a:rPr>
              <a:t> </a:t>
            </a:r>
            <a:r>
              <a:rPr lang="en-US" sz="3000" b="1" dirty="0" smtClean="0">
                <a:solidFill>
                  <a:schemeClr val="tx1"/>
                </a:solidFill>
              </a:rPr>
              <a:t>     (emerging market proposals)</a:t>
            </a:r>
          </a:p>
          <a:p>
            <a:pPr algn="l"/>
            <a:endParaRPr lang="en-US" sz="1200" b="1" dirty="0" smtClean="0"/>
          </a:p>
          <a:p>
            <a:pPr marL="457200" indent="-457200" algn="l">
              <a:buFont typeface="Arial" pitchFamily="34" charset="0"/>
              <a:buChar char="•"/>
            </a:pPr>
            <a:r>
              <a:rPr lang="en-US" sz="3000" dirty="0" smtClean="0">
                <a:solidFill>
                  <a:schemeClr val="tx1"/>
                </a:solidFill>
              </a:rPr>
              <a:t>All applicant types; </a:t>
            </a:r>
          </a:p>
          <a:p>
            <a:pPr algn="l"/>
            <a:endParaRPr lang="en-US" sz="1200" dirty="0" smtClean="0">
              <a:solidFill>
                <a:schemeClr val="tx1"/>
              </a:solidFill>
            </a:endParaRPr>
          </a:p>
          <a:p>
            <a:pPr marL="457200" indent="-457200" algn="l">
              <a:buFont typeface="Arial" pitchFamily="34" charset="0"/>
              <a:buChar char="•"/>
            </a:pPr>
            <a:r>
              <a:rPr lang="en-US" sz="3000" dirty="0" smtClean="0">
                <a:solidFill>
                  <a:schemeClr val="tx1"/>
                </a:solidFill>
              </a:rPr>
              <a:t>Must provide </a:t>
            </a:r>
            <a:r>
              <a:rPr lang="en-US" sz="3000" dirty="0">
                <a:solidFill>
                  <a:schemeClr val="tx1"/>
                </a:solidFill>
              </a:rPr>
              <a:t>a third-party, project-specific feasibility study and a business plan related to the processing and/or marketing of </a:t>
            </a:r>
            <a:r>
              <a:rPr lang="en-US" sz="3000" dirty="0" smtClean="0">
                <a:solidFill>
                  <a:schemeClr val="tx1"/>
                </a:solidFill>
              </a:rPr>
              <a:t>the </a:t>
            </a:r>
            <a:r>
              <a:rPr lang="en-US" sz="3000" dirty="0">
                <a:solidFill>
                  <a:schemeClr val="tx1"/>
                </a:solidFill>
              </a:rPr>
              <a:t>value-added product.  </a:t>
            </a: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3360863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62000" y="1600200"/>
            <a:ext cx="7741761" cy="4191000"/>
          </a:xfrm>
        </p:spPr>
        <p:txBody>
          <a:bodyPr>
            <a:normAutofit fontScale="25000" lnSpcReduction="20000"/>
          </a:bodyPr>
          <a:lstStyle/>
          <a:p>
            <a:pPr marL="0" indent="0" algn="ctr">
              <a:buNone/>
            </a:pPr>
            <a:endParaRPr lang="en-US" sz="900" b="1" dirty="0" smtClean="0"/>
          </a:p>
          <a:p>
            <a:r>
              <a:rPr lang="en-US" sz="12400" b="1" dirty="0" smtClean="0">
                <a:solidFill>
                  <a:schemeClr val="tx1"/>
                </a:solidFill>
              </a:rPr>
              <a:t>Variations on Working Capital Grants</a:t>
            </a:r>
          </a:p>
          <a:p>
            <a:endParaRPr lang="en-US" sz="3800" b="1" dirty="0">
              <a:solidFill>
                <a:schemeClr val="tx1"/>
              </a:solidFill>
            </a:endParaRPr>
          </a:p>
          <a:p>
            <a:pPr algn="l"/>
            <a:r>
              <a:rPr lang="en-US" sz="11200" b="1" dirty="0" smtClean="0">
                <a:solidFill>
                  <a:schemeClr val="tx1"/>
                </a:solidFill>
              </a:rPr>
              <a:t>2. Requests of $50,000 or more </a:t>
            </a:r>
          </a:p>
          <a:p>
            <a:pPr algn="l"/>
            <a:r>
              <a:rPr lang="en-US" sz="11200" b="1" dirty="0">
                <a:solidFill>
                  <a:schemeClr val="tx1"/>
                </a:solidFill>
              </a:rPr>
              <a:t> </a:t>
            </a:r>
            <a:r>
              <a:rPr lang="en-US" sz="11200" b="1" dirty="0" smtClean="0">
                <a:solidFill>
                  <a:schemeClr val="tx1"/>
                </a:solidFill>
              </a:rPr>
              <a:t>   (market expansion)</a:t>
            </a:r>
          </a:p>
          <a:p>
            <a:pPr algn="l"/>
            <a:endParaRPr lang="en-US" sz="4000" b="1" dirty="0" smtClean="0"/>
          </a:p>
          <a:p>
            <a:pPr marL="457200" indent="-457200" algn="l">
              <a:buFont typeface="Arial" pitchFamily="34" charset="0"/>
              <a:buChar char="•"/>
            </a:pPr>
            <a:r>
              <a:rPr lang="en-US" sz="9600" dirty="0" smtClean="0">
                <a:solidFill>
                  <a:schemeClr val="tx1"/>
                </a:solidFill>
              </a:rPr>
              <a:t>Independent </a:t>
            </a:r>
            <a:r>
              <a:rPr lang="en-US" sz="9600" dirty="0">
                <a:solidFill>
                  <a:schemeClr val="tx1"/>
                </a:solidFill>
              </a:rPr>
              <a:t>Producer (IP) </a:t>
            </a:r>
            <a:r>
              <a:rPr lang="en-US" sz="9600" dirty="0" smtClean="0">
                <a:solidFill>
                  <a:schemeClr val="tx1"/>
                </a:solidFill>
              </a:rPr>
              <a:t>applicants only; </a:t>
            </a:r>
          </a:p>
          <a:p>
            <a:pPr algn="l"/>
            <a:endParaRPr lang="en-US" sz="4000" dirty="0" smtClean="0">
              <a:solidFill>
                <a:schemeClr val="tx1"/>
              </a:solidFill>
            </a:endParaRPr>
          </a:p>
          <a:p>
            <a:pPr marL="457200" indent="-457200" algn="l">
              <a:buFont typeface="Arial" pitchFamily="34" charset="0"/>
              <a:buChar char="•"/>
            </a:pPr>
            <a:r>
              <a:rPr lang="en-US" sz="9600" dirty="0" smtClean="0">
                <a:solidFill>
                  <a:schemeClr val="tx1"/>
                </a:solidFill>
              </a:rPr>
              <a:t>Proposing  market </a:t>
            </a:r>
            <a:r>
              <a:rPr lang="en-US" sz="9600" dirty="0">
                <a:solidFill>
                  <a:schemeClr val="tx1"/>
                </a:solidFill>
              </a:rPr>
              <a:t>expansion </a:t>
            </a:r>
            <a:r>
              <a:rPr lang="en-US" sz="9600" dirty="0" smtClean="0">
                <a:solidFill>
                  <a:schemeClr val="tx1"/>
                </a:solidFill>
              </a:rPr>
              <a:t>of an </a:t>
            </a:r>
            <a:r>
              <a:rPr lang="en-US" sz="9600" dirty="0">
                <a:solidFill>
                  <a:schemeClr val="tx1"/>
                </a:solidFill>
              </a:rPr>
              <a:t>existing value-added </a:t>
            </a:r>
            <a:r>
              <a:rPr lang="en-US" sz="9600" dirty="0" smtClean="0">
                <a:solidFill>
                  <a:schemeClr val="tx1"/>
                </a:solidFill>
              </a:rPr>
              <a:t>product that they  have produced </a:t>
            </a:r>
            <a:r>
              <a:rPr lang="en-US" sz="9600" dirty="0">
                <a:solidFill>
                  <a:schemeClr val="tx1"/>
                </a:solidFill>
              </a:rPr>
              <a:t>and successfully </a:t>
            </a:r>
            <a:r>
              <a:rPr lang="en-US" sz="9600" dirty="0" smtClean="0">
                <a:solidFill>
                  <a:schemeClr val="tx1"/>
                </a:solidFill>
              </a:rPr>
              <a:t>marketed </a:t>
            </a:r>
            <a:r>
              <a:rPr lang="en-US" sz="9600" dirty="0">
                <a:solidFill>
                  <a:schemeClr val="tx1"/>
                </a:solidFill>
              </a:rPr>
              <a:t>for at least two years at time of </a:t>
            </a:r>
            <a:r>
              <a:rPr lang="en-US" sz="9600" dirty="0" smtClean="0">
                <a:solidFill>
                  <a:schemeClr val="tx1"/>
                </a:solidFill>
              </a:rPr>
              <a:t>application; and</a:t>
            </a:r>
          </a:p>
          <a:p>
            <a:pPr algn="l"/>
            <a:endParaRPr lang="en-US" sz="4000" dirty="0" smtClean="0">
              <a:solidFill>
                <a:schemeClr val="tx1"/>
              </a:solidFill>
            </a:endParaRPr>
          </a:p>
          <a:p>
            <a:pPr marL="457200" indent="-457200" algn="l">
              <a:buFont typeface="Arial" pitchFamily="34" charset="0"/>
              <a:buChar char="•"/>
            </a:pPr>
            <a:r>
              <a:rPr lang="en-US" sz="9600" dirty="0" smtClean="0">
                <a:solidFill>
                  <a:schemeClr val="tx1"/>
                </a:solidFill>
              </a:rPr>
              <a:t>In </a:t>
            </a:r>
            <a:r>
              <a:rPr lang="en-US" sz="9600" dirty="0">
                <a:solidFill>
                  <a:schemeClr val="tx1"/>
                </a:solidFill>
              </a:rPr>
              <a:t>lieu of an independent feasibility study for this project, </a:t>
            </a:r>
            <a:r>
              <a:rPr lang="en-US" sz="9600" dirty="0" smtClean="0">
                <a:solidFill>
                  <a:schemeClr val="tx1"/>
                </a:solidFill>
              </a:rPr>
              <a:t>must submit </a:t>
            </a:r>
            <a:r>
              <a:rPr lang="en-US" sz="9600" dirty="0">
                <a:solidFill>
                  <a:schemeClr val="tx1"/>
                </a:solidFill>
              </a:rPr>
              <a:t>a business or marketing plan for the value-added project </a:t>
            </a:r>
            <a:r>
              <a:rPr lang="en-US" sz="9600" dirty="0" smtClean="0">
                <a:solidFill>
                  <a:schemeClr val="tx1"/>
                </a:solidFill>
              </a:rPr>
              <a:t>.</a:t>
            </a:r>
            <a:endParaRPr lang="en-US" sz="9600" dirty="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2247737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14400" y="1752600"/>
            <a:ext cx="7467600" cy="4343400"/>
          </a:xfrm>
        </p:spPr>
        <p:txBody>
          <a:bodyPr>
            <a:normAutofit fontScale="70000" lnSpcReduction="20000"/>
          </a:bodyPr>
          <a:lstStyle/>
          <a:p>
            <a:pPr marL="0" indent="0" algn="ctr">
              <a:buNone/>
            </a:pPr>
            <a:endParaRPr lang="en-US" sz="900" b="1" dirty="0" smtClean="0"/>
          </a:p>
          <a:p>
            <a:r>
              <a:rPr lang="en-US" sz="4400" b="1" dirty="0" smtClean="0">
                <a:solidFill>
                  <a:schemeClr val="tx1"/>
                </a:solidFill>
              </a:rPr>
              <a:t>Variations on Working Capital Grants</a:t>
            </a:r>
          </a:p>
          <a:p>
            <a:endParaRPr lang="en-US" sz="1600" b="1" dirty="0" smtClean="0">
              <a:solidFill>
                <a:schemeClr val="tx1"/>
              </a:solidFill>
            </a:endParaRPr>
          </a:p>
          <a:p>
            <a:pPr algn="l"/>
            <a:r>
              <a:rPr lang="en-US" sz="4000" b="1" dirty="0" smtClean="0">
                <a:solidFill>
                  <a:schemeClr val="tx1"/>
                </a:solidFill>
              </a:rPr>
              <a:t>3. Applications requesting less than $50,000       </a:t>
            </a:r>
            <a:r>
              <a:rPr lang="en-US" sz="4000" dirty="0" smtClean="0">
                <a:solidFill>
                  <a:schemeClr val="tx1"/>
                </a:solidFill>
              </a:rPr>
              <a:t>(Simplified)</a:t>
            </a:r>
            <a:r>
              <a:rPr lang="en-US" sz="4000" b="1" dirty="0" smtClean="0">
                <a:solidFill>
                  <a:schemeClr val="tx1"/>
                </a:solidFill>
              </a:rPr>
              <a:t> </a:t>
            </a:r>
          </a:p>
          <a:p>
            <a:pPr algn="l"/>
            <a:endParaRPr lang="en-US" sz="1700" b="1" dirty="0" smtClean="0"/>
          </a:p>
          <a:p>
            <a:pPr marL="457200" indent="-457200" algn="l">
              <a:buFont typeface="Arial" pitchFamily="34" charset="0"/>
              <a:buChar char="•"/>
            </a:pPr>
            <a:r>
              <a:rPr lang="en-US" sz="3800" dirty="0" smtClean="0">
                <a:solidFill>
                  <a:schemeClr val="tx1"/>
                </a:solidFill>
              </a:rPr>
              <a:t>All applicant types; </a:t>
            </a:r>
          </a:p>
          <a:p>
            <a:pPr algn="l"/>
            <a:endParaRPr lang="en-US" sz="1600" dirty="0" smtClean="0">
              <a:solidFill>
                <a:schemeClr val="tx1"/>
              </a:solidFill>
            </a:endParaRPr>
          </a:p>
          <a:p>
            <a:pPr marL="457200" indent="-457200" algn="l">
              <a:buFont typeface="Arial" pitchFamily="34" charset="0"/>
              <a:buChar char="•"/>
            </a:pPr>
            <a:r>
              <a:rPr lang="en-US" sz="3800" dirty="0" smtClean="0">
                <a:solidFill>
                  <a:schemeClr val="tx1"/>
                </a:solidFill>
              </a:rPr>
              <a:t>Not </a:t>
            </a:r>
            <a:r>
              <a:rPr lang="en-US" sz="3800" dirty="0">
                <a:solidFill>
                  <a:schemeClr val="tx1"/>
                </a:solidFill>
              </a:rPr>
              <a:t>required to provide a feasibility study and business </a:t>
            </a:r>
            <a:r>
              <a:rPr lang="en-US" sz="3800" dirty="0" smtClean="0">
                <a:solidFill>
                  <a:schemeClr val="tx1"/>
                </a:solidFill>
              </a:rPr>
              <a:t>plan, but </a:t>
            </a:r>
            <a:r>
              <a:rPr lang="en-US" sz="3800" dirty="0">
                <a:solidFill>
                  <a:schemeClr val="tx1"/>
                </a:solidFill>
              </a:rPr>
              <a:t>must demonstrate the expected increases in customer base and revenue returns to the producer applicants supplying the majority of the agricultural commodity for the </a:t>
            </a:r>
            <a:r>
              <a:rPr lang="en-US" sz="3800" dirty="0" smtClean="0">
                <a:solidFill>
                  <a:schemeClr val="tx1"/>
                </a:solidFill>
              </a:rPr>
              <a:t>project. </a:t>
            </a:r>
            <a:endParaRPr lang="en-US" sz="3400" dirty="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3992511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078299"/>
            <a:ext cx="7772400" cy="835968"/>
          </a:xfrm>
        </p:spPr>
        <p:txBody>
          <a:bodyPr>
            <a:normAutofit fontScale="90000"/>
          </a:bodyPr>
          <a:lstStyle/>
          <a:p>
            <a:pPr algn="l"/>
            <a:r>
              <a:rPr lang="en-US" sz="3600" b="1" dirty="0" smtClean="0"/>
              <a:t/>
            </a:r>
            <a:br>
              <a:rPr lang="en-US" sz="3600" b="1" dirty="0" smtClean="0"/>
            </a:br>
            <a:r>
              <a:rPr lang="en-US" sz="2700" b="1" dirty="0" smtClean="0"/>
              <a:t>Purpose Eligibility</a:t>
            </a:r>
            <a:r>
              <a:rPr lang="en-US" sz="2200" b="1" dirty="0" smtClean="0"/>
              <a:t/>
            </a:r>
            <a:br>
              <a:rPr lang="en-US" sz="2200" b="1" dirty="0" smtClean="0"/>
            </a:br>
            <a:r>
              <a:rPr lang="en-US" sz="2200" b="1" dirty="0"/>
              <a:t/>
            </a:r>
            <a:br>
              <a:rPr lang="en-US" sz="2200" b="1" dirty="0"/>
            </a:br>
            <a:endParaRPr lang="en-US" sz="2200" dirty="0"/>
          </a:p>
        </p:txBody>
      </p:sp>
      <p:sp>
        <p:nvSpPr>
          <p:cNvPr id="3" name="Content Placeholder 2"/>
          <p:cNvSpPr>
            <a:spLocks noGrp="1"/>
          </p:cNvSpPr>
          <p:nvPr>
            <p:ph type="subTitle" idx="1"/>
          </p:nvPr>
        </p:nvSpPr>
        <p:spPr>
          <a:xfrm>
            <a:off x="902677" y="1828800"/>
            <a:ext cx="7589361" cy="4419600"/>
          </a:xfrm>
        </p:spPr>
        <p:txBody>
          <a:bodyPr>
            <a:normAutofit lnSpcReduction="10000"/>
          </a:bodyPr>
          <a:lstStyle/>
          <a:p>
            <a:pPr marL="0" indent="0" algn="ctr">
              <a:buNone/>
            </a:pPr>
            <a:endParaRPr lang="en-US" sz="900" b="1" dirty="0" smtClean="0"/>
          </a:p>
          <a:p>
            <a:pPr lvl="0"/>
            <a:r>
              <a:rPr lang="en-US" sz="2800" b="1" dirty="0" smtClean="0">
                <a:solidFill>
                  <a:prstClr val="black"/>
                </a:solidFill>
              </a:rPr>
              <a:t>Use of Funds</a:t>
            </a:r>
          </a:p>
          <a:p>
            <a:pPr lvl="0"/>
            <a:endParaRPr lang="en-US" sz="900" b="1" dirty="0">
              <a:solidFill>
                <a:prstClr val="black"/>
              </a:solidFill>
            </a:endParaRPr>
          </a:p>
          <a:p>
            <a:pPr lvl="0" algn="l"/>
            <a:r>
              <a:rPr lang="en-US" sz="2400" b="1" u="sng" dirty="0" smtClean="0">
                <a:solidFill>
                  <a:prstClr val="black"/>
                </a:solidFill>
              </a:rPr>
              <a:t>Costs for eligible activities </a:t>
            </a:r>
            <a:r>
              <a:rPr lang="en-US" sz="2400" dirty="0" smtClean="0">
                <a:solidFill>
                  <a:prstClr val="black"/>
                </a:solidFill>
              </a:rPr>
              <a:t>(see 4284.923) include but are </a:t>
            </a:r>
            <a:r>
              <a:rPr lang="en-US" sz="2400" dirty="0">
                <a:solidFill>
                  <a:prstClr val="black"/>
                </a:solidFill>
              </a:rPr>
              <a:t>not limited </a:t>
            </a:r>
            <a:r>
              <a:rPr lang="en-US" sz="2400" dirty="0" smtClean="0">
                <a:solidFill>
                  <a:prstClr val="black"/>
                </a:solidFill>
              </a:rPr>
              <a:t>to:</a:t>
            </a:r>
          </a:p>
          <a:p>
            <a:pPr marL="285750" lvl="0" indent="-285750" algn="l">
              <a:buFont typeface="Arial" pitchFamily="34" charset="0"/>
              <a:buChar char="•"/>
            </a:pPr>
            <a:r>
              <a:rPr lang="en-US" sz="2600" dirty="0" smtClean="0">
                <a:solidFill>
                  <a:prstClr val="black"/>
                </a:solidFill>
              </a:rPr>
              <a:t>Processing costs including labor, utilities, packaging and labeling</a:t>
            </a:r>
            <a:r>
              <a:rPr lang="en-US" sz="2600" dirty="0">
                <a:solidFill>
                  <a:prstClr val="black"/>
                </a:solidFill>
              </a:rPr>
              <a:t>,</a:t>
            </a:r>
            <a:r>
              <a:rPr lang="en-US" sz="2600" dirty="0" smtClean="0">
                <a:solidFill>
                  <a:prstClr val="black"/>
                </a:solidFill>
              </a:rPr>
              <a:t> ingredients;</a:t>
            </a:r>
          </a:p>
          <a:p>
            <a:pPr marL="285750" lvl="0" indent="-285750" algn="l">
              <a:buFont typeface="Arial" pitchFamily="34" charset="0"/>
              <a:buChar char="•"/>
            </a:pPr>
            <a:r>
              <a:rPr lang="en-US" sz="2600" dirty="0" smtClean="0">
                <a:solidFill>
                  <a:prstClr val="black"/>
                </a:solidFill>
              </a:rPr>
              <a:t>Additional raw commodity inventory from third parties (up 49% of the total amount required for the project)</a:t>
            </a:r>
            <a:endParaRPr lang="en-US" sz="2600" dirty="0">
              <a:solidFill>
                <a:prstClr val="black"/>
              </a:solidFill>
            </a:endParaRPr>
          </a:p>
          <a:p>
            <a:pPr lvl="0" algn="l"/>
            <a:endParaRPr lang="en-US" sz="900" dirty="0">
              <a:solidFill>
                <a:prstClr val="black"/>
              </a:solidFill>
            </a:endParaRPr>
          </a:p>
          <a:p>
            <a:pPr marL="285750" lvl="0" indent="-285750" algn="l">
              <a:buFont typeface="Arial" pitchFamily="34" charset="0"/>
              <a:buChar char="•"/>
            </a:pPr>
            <a:r>
              <a:rPr lang="en-US" sz="2600" dirty="0" smtClean="0">
                <a:solidFill>
                  <a:prstClr val="black"/>
                </a:solidFill>
              </a:rPr>
              <a:t>Advertising and promotion</a:t>
            </a:r>
            <a:endParaRPr lang="en-US" sz="2600" dirty="0">
              <a:solidFill>
                <a:prstClr val="black"/>
              </a:solidFill>
            </a:endParaRPr>
          </a:p>
          <a:p>
            <a:pPr lvl="0" algn="l"/>
            <a:endParaRPr lang="en-US" sz="900" dirty="0">
              <a:solidFill>
                <a:prstClr val="black"/>
              </a:solidFill>
            </a:endParaRPr>
          </a:p>
          <a:p>
            <a:pPr marL="285750" lvl="0" indent="-285750" algn="l">
              <a:buFont typeface="Arial" pitchFamily="34" charset="0"/>
              <a:buChar char="•"/>
            </a:pPr>
            <a:r>
              <a:rPr lang="en-US" sz="2600" dirty="0" smtClean="0">
                <a:solidFill>
                  <a:prstClr val="black"/>
                </a:solidFill>
              </a:rPr>
              <a:t>Financial/accounting systems</a:t>
            </a:r>
            <a:endParaRPr lang="en-US" sz="2600" dirty="0">
              <a:solidFill>
                <a:prstClr val="black"/>
              </a:solidFill>
            </a:endParaRPr>
          </a:p>
          <a:p>
            <a:pPr lvl="0" algn="l"/>
            <a:endParaRPr lang="en-US" sz="900" dirty="0">
              <a:solidFill>
                <a:prstClr val="black"/>
              </a:solidFill>
            </a:endParaRPr>
          </a:p>
          <a:p>
            <a:pPr marL="285750" lvl="0" indent="-285750" algn="l">
              <a:buFont typeface="Arial" pitchFamily="34" charset="0"/>
              <a:buChar char="•"/>
            </a:pPr>
            <a:endParaRPr lang="en-US" sz="2200" dirty="0">
              <a:solidFill>
                <a:prstClr val="black"/>
              </a:solidFill>
            </a:endParaRPr>
          </a:p>
          <a:p>
            <a:pPr marL="285750" lvl="0" indent="-285750" algn="l">
              <a:buFont typeface="Arial" pitchFamily="34" charset="0"/>
              <a:buChar char="•"/>
            </a:pPr>
            <a:endParaRPr lang="en-US" sz="2200"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3566823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21785"/>
            <a:ext cx="7772400" cy="835968"/>
          </a:xfrm>
        </p:spPr>
        <p:txBody>
          <a:bodyPr>
            <a:normAutofit fontScale="90000"/>
          </a:bodyPr>
          <a:lstStyle/>
          <a:p>
            <a:pPr algn="l"/>
            <a:r>
              <a:rPr lang="en-US" sz="3600" b="1" dirty="0" smtClean="0"/>
              <a:t/>
            </a:r>
            <a:br>
              <a:rPr lang="en-US" sz="3600" b="1" dirty="0" smtClean="0"/>
            </a:br>
            <a:r>
              <a:rPr lang="en-US" sz="2700" b="1" dirty="0" smtClean="0"/>
              <a:t>Purpose Eligibility</a:t>
            </a:r>
            <a:r>
              <a:rPr lang="en-US" sz="2200" b="1" dirty="0" smtClean="0"/>
              <a:t/>
            </a:r>
            <a:br>
              <a:rPr lang="en-US" sz="2200" b="1" dirty="0" smtClean="0"/>
            </a:br>
            <a:r>
              <a:rPr lang="en-US" sz="2200" b="1" dirty="0"/>
              <a:t/>
            </a:r>
            <a:br>
              <a:rPr lang="en-US" sz="2200" b="1" dirty="0"/>
            </a:br>
            <a:endParaRPr lang="en-US" sz="2200" dirty="0"/>
          </a:p>
        </p:txBody>
      </p:sp>
      <p:sp>
        <p:nvSpPr>
          <p:cNvPr id="3" name="Content Placeholder 2"/>
          <p:cNvSpPr>
            <a:spLocks noGrp="1"/>
          </p:cNvSpPr>
          <p:nvPr>
            <p:ph type="subTitle" idx="1"/>
          </p:nvPr>
        </p:nvSpPr>
        <p:spPr>
          <a:xfrm>
            <a:off x="933691" y="2057400"/>
            <a:ext cx="7589361" cy="4191000"/>
          </a:xfrm>
        </p:spPr>
        <p:txBody>
          <a:bodyPr>
            <a:normAutofit/>
          </a:bodyPr>
          <a:lstStyle/>
          <a:p>
            <a:pPr marL="0" indent="0" algn="ctr">
              <a:buNone/>
            </a:pPr>
            <a:endParaRPr lang="en-US" sz="900" b="1" dirty="0" smtClean="0"/>
          </a:p>
          <a:p>
            <a:pPr lvl="0"/>
            <a:r>
              <a:rPr lang="en-US" sz="3000" b="1" dirty="0" smtClean="0">
                <a:solidFill>
                  <a:prstClr val="black"/>
                </a:solidFill>
              </a:rPr>
              <a:t>Use of Funds</a:t>
            </a:r>
            <a:endParaRPr lang="en-US" sz="3000" b="1" dirty="0">
              <a:solidFill>
                <a:prstClr val="black"/>
              </a:solidFill>
            </a:endParaRPr>
          </a:p>
          <a:p>
            <a:pPr lvl="0" algn="l"/>
            <a:r>
              <a:rPr lang="en-US" sz="2400" dirty="0" smtClean="0">
                <a:solidFill>
                  <a:prstClr val="black"/>
                </a:solidFill>
              </a:rPr>
              <a:t>Costs </a:t>
            </a:r>
            <a:r>
              <a:rPr lang="en-US" sz="2400" dirty="0">
                <a:solidFill>
                  <a:prstClr val="black"/>
                </a:solidFill>
              </a:rPr>
              <a:t>for </a:t>
            </a:r>
            <a:r>
              <a:rPr lang="en-US" sz="2400" b="1" u="sng" dirty="0">
                <a:solidFill>
                  <a:prstClr val="black"/>
                </a:solidFill>
              </a:rPr>
              <a:t>ineligible </a:t>
            </a:r>
            <a:r>
              <a:rPr lang="en-US" sz="2400" b="1" u="sng" dirty="0" smtClean="0">
                <a:solidFill>
                  <a:prstClr val="black"/>
                </a:solidFill>
              </a:rPr>
              <a:t>activities </a:t>
            </a:r>
            <a:r>
              <a:rPr lang="en-US" sz="2400" dirty="0" smtClean="0">
                <a:solidFill>
                  <a:prstClr val="black"/>
                </a:solidFill>
              </a:rPr>
              <a:t>(see 7 </a:t>
            </a:r>
            <a:r>
              <a:rPr lang="en-US" sz="2400" dirty="0">
                <a:solidFill>
                  <a:prstClr val="black"/>
                </a:solidFill>
              </a:rPr>
              <a:t>CFR </a:t>
            </a:r>
            <a:r>
              <a:rPr lang="en-US" sz="2400" dirty="0" smtClean="0">
                <a:solidFill>
                  <a:prstClr val="black"/>
                </a:solidFill>
              </a:rPr>
              <a:t>4284.924) include but are </a:t>
            </a:r>
            <a:r>
              <a:rPr lang="en-US" sz="2400" dirty="0">
                <a:solidFill>
                  <a:prstClr val="black"/>
                </a:solidFill>
              </a:rPr>
              <a:t>not limited </a:t>
            </a:r>
            <a:r>
              <a:rPr lang="en-US" sz="2400" dirty="0" smtClean="0">
                <a:solidFill>
                  <a:prstClr val="black"/>
                </a:solidFill>
              </a:rPr>
              <a:t>to:</a:t>
            </a:r>
          </a:p>
          <a:p>
            <a:pPr marL="285750" lvl="0" indent="-285750" algn="l">
              <a:buFont typeface="Arial" pitchFamily="34" charset="0"/>
              <a:buChar char="•"/>
            </a:pPr>
            <a:r>
              <a:rPr lang="en-US" sz="2200" dirty="0" smtClean="0">
                <a:solidFill>
                  <a:prstClr val="black"/>
                </a:solidFill>
              </a:rPr>
              <a:t>Purchase of land</a:t>
            </a:r>
            <a:r>
              <a:rPr lang="en-US" sz="2200" dirty="0">
                <a:solidFill>
                  <a:prstClr val="black"/>
                </a:solidFill>
              </a:rPr>
              <a:t>, buildings or </a:t>
            </a:r>
            <a:r>
              <a:rPr lang="en-US" sz="2200" dirty="0" smtClean="0">
                <a:solidFill>
                  <a:prstClr val="black"/>
                </a:solidFill>
              </a:rPr>
              <a:t>equipment</a:t>
            </a:r>
          </a:p>
          <a:p>
            <a:pPr marL="285750" lvl="0" indent="-285750" algn="l">
              <a:buFont typeface="Arial" pitchFamily="34" charset="0"/>
              <a:buChar char="•"/>
            </a:pPr>
            <a:r>
              <a:rPr lang="en-US" sz="2200" dirty="0" smtClean="0">
                <a:solidFill>
                  <a:prstClr val="black"/>
                </a:solidFill>
              </a:rPr>
              <a:t>Preparation </a:t>
            </a:r>
            <a:r>
              <a:rPr lang="en-US" sz="2200" dirty="0">
                <a:solidFill>
                  <a:prstClr val="black"/>
                </a:solidFill>
              </a:rPr>
              <a:t>of the grant application</a:t>
            </a:r>
            <a:r>
              <a:rPr lang="en-US" sz="2200" dirty="0" smtClean="0">
                <a:solidFill>
                  <a:prstClr val="black"/>
                </a:solidFill>
              </a:rPr>
              <a:t>,</a:t>
            </a:r>
          </a:p>
          <a:p>
            <a:pPr marL="285750" lvl="0" indent="-285750" algn="l">
              <a:buFont typeface="Arial" pitchFamily="34" charset="0"/>
              <a:buChar char="•"/>
            </a:pPr>
            <a:r>
              <a:rPr lang="en-US" sz="2200" dirty="0" smtClean="0">
                <a:solidFill>
                  <a:prstClr val="black"/>
                </a:solidFill>
              </a:rPr>
              <a:t>Research </a:t>
            </a:r>
            <a:r>
              <a:rPr lang="en-US" sz="2200" dirty="0">
                <a:solidFill>
                  <a:prstClr val="black"/>
                </a:solidFill>
              </a:rPr>
              <a:t>and development, architectural or engineering design </a:t>
            </a:r>
            <a:r>
              <a:rPr lang="en-US" sz="2200" dirty="0" smtClean="0">
                <a:solidFill>
                  <a:prstClr val="black"/>
                </a:solidFill>
              </a:rPr>
              <a:t>work</a:t>
            </a:r>
          </a:p>
          <a:p>
            <a:pPr marL="285750" lvl="0" indent="-285750" algn="l">
              <a:buFont typeface="Arial" pitchFamily="34" charset="0"/>
              <a:buChar char="•"/>
            </a:pPr>
            <a:r>
              <a:rPr lang="en-US" sz="2200" dirty="0" smtClean="0">
                <a:solidFill>
                  <a:prstClr val="black"/>
                </a:solidFill>
              </a:rPr>
              <a:t>Expenses </a:t>
            </a:r>
            <a:r>
              <a:rPr lang="en-US" sz="2200" dirty="0">
                <a:solidFill>
                  <a:prstClr val="black"/>
                </a:solidFill>
              </a:rPr>
              <a:t>for the production, harvesting or delivery to a processing facility of any agricultural commodity or </a:t>
            </a:r>
            <a:r>
              <a:rPr lang="en-US" sz="2200" dirty="0" smtClean="0">
                <a:solidFill>
                  <a:prstClr val="black"/>
                </a:solidFill>
              </a:rPr>
              <a:t>product  </a:t>
            </a:r>
            <a:endParaRPr lang="en-US" sz="2200" b="1"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2999876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76585"/>
            <a:ext cx="7772400" cy="885615"/>
          </a:xfrm>
        </p:spPr>
        <p:txBody>
          <a:bodyPr>
            <a:normAutofit/>
          </a:bodyPr>
          <a:lstStyle/>
          <a:p>
            <a:pPr algn="l"/>
            <a:r>
              <a:rPr lang="en-US" sz="2400" b="1" dirty="0" smtClean="0"/>
              <a:t>Use of Funds</a:t>
            </a:r>
            <a:endParaRPr lang="en-US" sz="2400" dirty="0"/>
          </a:p>
        </p:txBody>
      </p:sp>
      <p:sp>
        <p:nvSpPr>
          <p:cNvPr id="3" name="Content Placeholder 2"/>
          <p:cNvSpPr>
            <a:spLocks noGrp="1"/>
          </p:cNvSpPr>
          <p:nvPr>
            <p:ph type="subTitle" idx="1"/>
          </p:nvPr>
        </p:nvSpPr>
        <p:spPr>
          <a:xfrm>
            <a:off x="1002842" y="2057400"/>
            <a:ext cx="7010400" cy="3505200"/>
          </a:xfrm>
        </p:spPr>
        <p:txBody>
          <a:bodyPr>
            <a:normAutofit fontScale="85000" lnSpcReduction="10000"/>
          </a:bodyPr>
          <a:lstStyle/>
          <a:p>
            <a:pPr marL="0" indent="0" algn="ctr">
              <a:buNone/>
            </a:pPr>
            <a:endParaRPr lang="en-US" sz="3200" b="1" dirty="0" smtClean="0"/>
          </a:p>
          <a:p>
            <a:pPr marL="457200" indent="-457200" algn="l">
              <a:buFont typeface="Arial" pitchFamily="34" charset="0"/>
              <a:buChar char="•"/>
            </a:pPr>
            <a:r>
              <a:rPr lang="en-US" dirty="0">
                <a:solidFill>
                  <a:schemeClr val="tx1"/>
                </a:solidFill>
              </a:rPr>
              <a:t>Applications with ineligible expenses of more than 10 percent of total project costs will be ineligible to compete for funds</a:t>
            </a:r>
            <a:r>
              <a:rPr lang="en-US" dirty="0" smtClean="0">
                <a:solidFill>
                  <a:schemeClr val="tx1"/>
                </a:solidFill>
              </a:rPr>
              <a:t>.</a:t>
            </a:r>
          </a:p>
          <a:p>
            <a:pPr marL="457200" indent="-457200" algn="l">
              <a:buFont typeface="Arial" pitchFamily="34" charset="0"/>
              <a:buChar char="•"/>
            </a:pPr>
            <a:r>
              <a:rPr lang="en-US" dirty="0" smtClean="0">
                <a:solidFill>
                  <a:schemeClr val="tx1"/>
                </a:solidFill>
              </a:rPr>
              <a:t>Applications selected </a:t>
            </a:r>
            <a:r>
              <a:rPr lang="en-US" dirty="0">
                <a:solidFill>
                  <a:schemeClr val="tx1"/>
                </a:solidFill>
              </a:rPr>
              <a:t>for award </a:t>
            </a:r>
            <a:r>
              <a:rPr lang="en-US" dirty="0" smtClean="0">
                <a:solidFill>
                  <a:schemeClr val="tx1"/>
                </a:solidFill>
              </a:rPr>
              <a:t>that contain </a:t>
            </a:r>
            <a:r>
              <a:rPr lang="en-US" dirty="0">
                <a:solidFill>
                  <a:schemeClr val="tx1"/>
                </a:solidFill>
              </a:rPr>
              <a:t>ineligible expenses of 10 percent or less of total project costs must remove those ineligible expenses from the final project </a:t>
            </a:r>
            <a:r>
              <a:rPr lang="en-US" dirty="0" smtClean="0">
                <a:solidFill>
                  <a:schemeClr val="tx1"/>
                </a:solidFill>
              </a:rPr>
              <a:t>budget.</a:t>
            </a:r>
            <a:endParaRPr lang="en-US" sz="3200" dirty="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4117797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222374"/>
          </a:xfrm>
        </p:spPr>
        <p:txBody>
          <a:bodyPr>
            <a:normAutofit/>
          </a:bodyPr>
          <a:lstStyle/>
          <a:p>
            <a:r>
              <a:rPr lang="en-US" sz="3200" b="1" dirty="0" smtClean="0"/>
              <a:t>Work Plan &amp; Budget</a:t>
            </a:r>
            <a:endParaRPr lang="en-US" sz="3200" b="1" dirty="0"/>
          </a:p>
        </p:txBody>
      </p:sp>
      <p:sp>
        <p:nvSpPr>
          <p:cNvPr id="3" name="Subtitle 2"/>
          <p:cNvSpPr>
            <a:spLocks noGrp="1"/>
          </p:cNvSpPr>
          <p:nvPr>
            <p:ph type="subTitle" idx="1"/>
          </p:nvPr>
        </p:nvSpPr>
        <p:spPr>
          <a:xfrm>
            <a:off x="914400" y="2362200"/>
            <a:ext cx="7239000" cy="3581400"/>
          </a:xfrm>
        </p:spPr>
        <p:txBody>
          <a:bodyPr>
            <a:normAutofit/>
          </a:bodyPr>
          <a:lstStyle/>
          <a:p>
            <a:pPr algn="l"/>
            <a:r>
              <a:rPr lang="en-US" sz="2400" dirty="0">
                <a:solidFill>
                  <a:schemeClr val="tx1"/>
                </a:solidFill>
              </a:rPr>
              <a:t>Provide a detailed work plan and budget </a:t>
            </a:r>
            <a:r>
              <a:rPr lang="en-US" sz="2400" dirty="0" smtClean="0">
                <a:solidFill>
                  <a:schemeClr val="tx1"/>
                </a:solidFill>
              </a:rPr>
              <a:t>that shows:</a:t>
            </a:r>
          </a:p>
          <a:p>
            <a:pPr marL="342900" indent="-342900" algn="l">
              <a:buFont typeface="Arial" pitchFamily="34" charset="0"/>
              <a:buChar char="•"/>
            </a:pPr>
            <a:r>
              <a:rPr lang="en-US" sz="2400" dirty="0" smtClean="0">
                <a:solidFill>
                  <a:schemeClr val="tx1"/>
                </a:solidFill>
              </a:rPr>
              <a:t> </a:t>
            </a:r>
            <a:r>
              <a:rPr lang="en-US" sz="2400" dirty="0">
                <a:solidFill>
                  <a:schemeClr val="tx1"/>
                </a:solidFill>
              </a:rPr>
              <a:t>how the project’s goals will be accomplished </a:t>
            </a:r>
            <a:r>
              <a:rPr lang="en-US" sz="2400" dirty="0" smtClean="0">
                <a:solidFill>
                  <a:schemeClr val="tx1"/>
                </a:solidFill>
              </a:rPr>
              <a:t>including </a:t>
            </a:r>
            <a:r>
              <a:rPr lang="en-US" sz="2400" dirty="0">
                <a:solidFill>
                  <a:schemeClr val="tx1"/>
                </a:solidFill>
              </a:rPr>
              <a:t>a narrative description of the eligible activities and </a:t>
            </a:r>
            <a:r>
              <a:rPr lang="en-US" sz="2400" dirty="0" smtClean="0">
                <a:solidFill>
                  <a:schemeClr val="tx1"/>
                </a:solidFill>
              </a:rPr>
              <a:t>associated tasks;</a:t>
            </a:r>
          </a:p>
          <a:p>
            <a:pPr marL="342900" indent="-342900" algn="l">
              <a:buFont typeface="Arial" pitchFamily="34" charset="0"/>
              <a:buChar char="•"/>
            </a:pPr>
            <a:r>
              <a:rPr lang="en-US" sz="2400" dirty="0" smtClean="0">
                <a:solidFill>
                  <a:schemeClr val="tx1"/>
                </a:solidFill>
              </a:rPr>
              <a:t> </a:t>
            </a:r>
            <a:r>
              <a:rPr lang="en-US" sz="2400" dirty="0">
                <a:solidFill>
                  <a:schemeClr val="tx1"/>
                </a:solidFill>
              </a:rPr>
              <a:t>a budget breakdown of </a:t>
            </a:r>
            <a:r>
              <a:rPr lang="en-US" sz="2400" dirty="0" smtClean="0">
                <a:solidFill>
                  <a:schemeClr val="tx1"/>
                </a:solidFill>
              </a:rPr>
              <a:t>estimated </a:t>
            </a:r>
            <a:r>
              <a:rPr lang="en-US" sz="2400" dirty="0">
                <a:solidFill>
                  <a:schemeClr val="tx1"/>
                </a:solidFill>
              </a:rPr>
              <a:t>costs allocated to those activities and tasks; </a:t>
            </a:r>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identification </a:t>
            </a:r>
            <a:r>
              <a:rPr lang="en-US" sz="2400" dirty="0">
                <a:solidFill>
                  <a:schemeClr val="tx1"/>
                </a:solidFill>
              </a:rPr>
              <a:t>of the key personnel responsible for overseeing and/or conducting the activities or </a:t>
            </a:r>
            <a:r>
              <a:rPr lang="en-US" sz="2400" dirty="0" smtClean="0">
                <a:solidFill>
                  <a:schemeClr val="tx1"/>
                </a:solidFill>
              </a:rPr>
              <a:t>tasks</a:t>
            </a:r>
            <a:endParaRPr lang="en-US" sz="2400" dirty="0">
              <a:solidFill>
                <a:schemeClr val="tx1"/>
              </a:solidFill>
            </a:endParaRPr>
          </a:p>
        </p:txBody>
      </p:sp>
    </p:spTree>
    <p:extLst>
      <p:ext uri="{BB962C8B-B14F-4D97-AF65-F5344CB8AC3E}">
        <p14:creationId xmlns:p14="http://schemas.microsoft.com/office/powerpoint/2010/main" val="2441736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391400" cy="1222374"/>
          </a:xfrm>
        </p:spPr>
        <p:txBody>
          <a:bodyPr>
            <a:normAutofit/>
          </a:bodyPr>
          <a:lstStyle/>
          <a:p>
            <a:pPr algn="l"/>
            <a:r>
              <a:rPr lang="en-US" sz="2400" b="1" dirty="0" smtClean="0"/>
              <a:t>Work Plan &amp; Budget</a:t>
            </a:r>
            <a:endParaRPr lang="en-US" sz="2400" b="1" dirty="0"/>
          </a:p>
        </p:txBody>
      </p:sp>
      <p:sp>
        <p:nvSpPr>
          <p:cNvPr id="3" name="Subtitle 2"/>
          <p:cNvSpPr>
            <a:spLocks noGrp="1"/>
          </p:cNvSpPr>
          <p:nvPr>
            <p:ph type="subTitle" idx="1"/>
          </p:nvPr>
        </p:nvSpPr>
        <p:spPr>
          <a:xfrm>
            <a:off x="914400" y="2362200"/>
            <a:ext cx="7239000" cy="3581400"/>
          </a:xfrm>
        </p:spPr>
        <p:txBody>
          <a:bodyPr>
            <a:normAutofit/>
          </a:bodyPr>
          <a:lstStyle/>
          <a:p>
            <a:pPr marL="342900" indent="-342900" algn="l">
              <a:buFont typeface="Arial" pitchFamily="34" charset="0"/>
              <a:buChar char="•"/>
            </a:pPr>
            <a:r>
              <a:rPr lang="en-US" sz="2800" dirty="0" smtClean="0">
                <a:solidFill>
                  <a:schemeClr val="tx1"/>
                </a:solidFill>
              </a:rPr>
              <a:t>timeframes </a:t>
            </a:r>
            <a:r>
              <a:rPr lang="en-US" sz="2800" dirty="0">
                <a:solidFill>
                  <a:schemeClr val="tx1"/>
                </a:solidFill>
              </a:rPr>
              <a:t>for completion of activities and tasks; </a:t>
            </a:r>
            <a:endParaRPr lang="en-US" sz="2800" dirty="0" smtClean="0">
              <a:solidFill>
                <a:schemeClr val="tx1"/>
              </a:solidFill>
            </a:endParaRPr>
          </a:p>
          <a:p>
            <a:pPr marL="342900" indent="-342900" algn="l">
              <a:buFont typeface="Arial" pitchFamily="34" charset="0"/>
              <a:buChar char="•"/>
            </a:pPr>
            <a:r>
              <a:rPr lang="en-US" sz="2800" dirty="0" smtClean="0">
                <a:solidFill>
                  <a:schemeClr val="tx1"/>
                </a:solidFill>
              </a:rPr>
              <a:t>identification </a:t>
            </a:r>
            <a:r>
              <a:rPr lang="en-US" sz="2800" dirty="0">
                <a:solidFill>
                  <a:schemeClr val="tx1"/>
                </a:solidFill>
              </a:rPr>
              <a:t>of the sources and uses of grant and matching funds for all activities and tasks; and </a:t>
            </a:r>
            <a:endParaRPr lang="en-US" sz="2800" dirty="0" smtClean="0">
              <a:solidFill>
                <a:schemeClr val="tx1"/>
              </a:solidFill>
            </a:endParaRPr>
          </a:p>
          <a:p>
            <a:pPr marL="342900" indent="-342900" algn="l">
              <a:buFont typeface="Arial" pitchFamily="34" charset="0"/>
              <a:buChar char="•"/>
            </a:pPr>
            <a:r>
              <a:rPr lang="en-US" sz="2800" dirty="0" smtClean="0">
                <a:solidFill>
                  <a:schemeClr val="tx1"/>
                </a:solidFill>
              </a:rPr>
              <a:t>a </a:t>
            </a:r>
            <a:r>
              <a:rPr lang="en-US" sz="2800" dirty="0">
                <a:solidFill>
                  <a:schemeClr val="tx1"/>
                </a:solidFill>
              </a:rPr>
              <a:t>grant period that meets start and end date requirements. </a:t>
            </a:r>
          </a:p>
          <a:p>
            <a:pPr algn="l"/>
            <a:endParaRPr lang="en-US" sz="2800" dirty="0">
              <a:solidFill>
                <a:schemeClr val="tx1"/>
              </a:solidFill>
            </a:endParaRPr>
          </a:p>
        </p:txBody>
      </p:sp>
    </p:spTree>
    <p:extLst>
      <p:ext uri="{BB962C8B-B14F-4D97-AF65-F5344CB8AC3E}">
        <p14:creationId xmlns:p14="http://schemas.microsoft.com/office/powerpoint/2010/main" val="4146659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391400" cy="1222374"/>
          </a:xfrm>
        </p:spPr>
        <p:txBody>
          <a:bodyPr>
            <a:normAutofit/>
          </a:bodyPr>
          <a:lstStyle/>
          <a:p>
            <a:pPr algn="l"/>
            <a:r>
              <a:rPr lang="en-US" sz="2400" b="1" dirty="0" smtClean="0"/>
              <a:t>Work Plan &amp; Budget</a:t>
            </a:r>
            <a:endParaRPr lang="en-US" sz="2400" b="1" dirty="0"/>
          </a:p>
        </p:txBody>
      </p:sp>
      <p:sp>
        <p:nvSpPr>
          <p:cNvPr id="3" name="Subtitle 2"/>
          <p:cNvSpPr>
            <a:spLocks noGrp="1"/>
          </p:cNvSpPr>
          <p:nvPr>
            <p:ph type="subTitle" idx="1"/>
          </p:nvPr>
        </p:nvSpPr>
        <p:spPr>
          <a:xfrm>
            <a:off x="914400" y="2362200"/>
            <a:ext cx="7239000" cy="3581400"/>
          </a:xfrm>
        </p:spPr>
        <p:txBody>
          <a:bodyPr>
            <a:normAutofit fontScale="85000" lnSpcReduction="10000"/>
          </a:bodyPr>
          <a:lstStyle/>
          <a:p>
            <a:pPr marL="457200" indent="-457200" algn="l">
              <a:buFont typeface="Arial" pitchFamily="34" charset="0"/>
              <a:buChar char="•"/>
            </a:pPr>
            <a:r>
              <a:rPr lang="en-US" sz="2800" dirty="0">
                <a:solidFill>
                  <a:schemeClr val="tx1"/>
                </a:solidFill>
              </a:rPr>
              <a:t>If </a:t>
            </a:r>
            <a:r>
              <a:rPr lang="en-US" sz="2800" b="1" dirty="0">
                <a:solidFill>
                  <a:schemeClr val="tx1"/>
                </a:solidFill>
              </a:rPr>
              <a:t>Program Income </a:t>
            </a:r>
            <a:r>
              <a:rPr lang="en-US" sz="2800" dirty="0">
                <a:solidFill>
                  <a:schemeClr val="tx1"/>
                </a:solidFill>
              </a:rPr>
              <a:t>is earned during the grant period as a result of the project activities, it </a:t>
            </a:r>
            <a:r>
              <a:rPr lang="en-US" sz="2800" dirty="0" smtClean="0">
                <a:solidFill>
                  <a:schemeClr val="tx1"/>
                </a:solidFill>
              </a:rPr>
              <a:t>must </a:t>
            </a:r>
            <a:r>
              <a:rPr lang="en-US" sz="2800" dirty="0">
                <a:solidFill>
                  <a:schemeClr val="tx1"/>
                </a:solidFill>
              </a:rPr>
              <a:t>be managed and reported accordingly.  </a:t>
            </a:r>
            <a:endParaRPr lang="en-US" sz="2800" dirty="0" smtClean="0">
              <a:solidFill>
                <a:schemeClr val="tx1"/>
              </a:solidFill>
            </a:endParaRPr>
          </a:p>
          <a:p>
            <a:pPr marL="457200" indent="-457200" algn="l">
              <a:buFont typeface="Arial" pitchFamily="34" charset="0"/>
              <a:buChar char="•"/>
            </a:pPr>
            <a:r>
              <a:rPr lang="en-US" sz="2800" dirty="0" smtClean="0">
                <a:solidFill>
                  <a:schemeClr val="tx1"/>
                </a:solidFill>
              </a:rPr>
              <a:t>See 2 CFR 200.306.</a:t>
            </a:r>
          </a:p>
          <a:p>
            <a:pPr algn="l"/>
            <a:endParaRPr lang="en-US" sz="1200" dirty="0">
              <a:solidFill>
                <a:schemeClr val="tx1"/>
              </a:solidFill>
            </a:endParaRPr>
          </a:p>
          <a:p>
            <a:pPr marL="457200" indent="-457200" algn="l">
              <a:buFont typeface="Arial" pitchFamily="34" charset="0"/>
              <a:buChar char="•"/>
            </a:pPr>
            <a:r>
              <a:rPr lang="en-US" sz="2800" dirty="0" smtClean="0">
                <a:solidFill>
                  <a:schemeClr val="tx1"/>
                </a:solidFill>
              </a:rPr>
              <a:t>Program </a:t>
            </a:r>
            <a:r>
              <a:rPr lang="en-US" sz="2800" dirty="0">
                <a:solidFill>
                  <a:schemeClr val="tx1"/>
                </a:solidFill>
              </a:rPr>
              <a:t>Income means gross income earned by the grantee that is directly generated by a supported activity or earned as a result of the grant, including, but not limited to income from the sale of commodities or products produced under the grant. </a:t>
            </a:r>
            <a:endParaRPr lang="en-US" sz="2800" dirty="0" smtClean="0">
              <a:solidFill>
                <a:schemeClr val="tx1"/>
              </a:solidFill>
            </a:endParaRPr>
          </a:p>
          <a:p>
            <a:pPr algn="l"/>
            <a:endParaRPr lang="en-US" sz="1200" dirty="0" smtClean="0">
              <a:solidFill>
                <a:schemeClr val="tx1"/>
              </a:solidFill>
            </a:endParaRPr>
          </a:p>
        </p:txBody>
      </p:sp>
    </p:spTree>
    <p:extLst>
      <p:ext uri="{BB962C8B-B14F-4D97-AF65-F5344CB8AC3E}">
        <p14:creationId xmlns:p14="http://schemas.microsoft.com/office/powerpoint/2010/main" val="1755156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38200" y="1216089"/>
            <a:ext cx="7391400" cy="5177135"/>
          </a:xfrm>
        </p:spPr>
        <p:txBody>
          <a:bodyPr>
            <a:normAutofit fontScale="25000" lnSpcReduction="20000"/>
          </a:bodyPr>
          <a:lstStyle/>
          <a:p>
            <a:pPr marL="0" lvl="1" indent="0" algn="ctr">
              <a:buNone/>
            </a:pPr>
            <a:endParaRPr lang="en-US" sz="2400" b="1" dirty="0" smtClean="0"/>
          </a:p>
          <a:p>
            <a:pPr marL="0" lvl="1" indent="0" algn="ctr">
              <a:buNone/>
            </a:pPr>
            <a:endParaRPr lang="en-US" sz="2400" b="1" dirty="0" smtClean="0"/>
          </a:p>
          <a:p>
            <a:pPr marL="0" lvl="1" indent="0" algn="ctr">
              <a:buNone/>
            </a:pPr>
            <a:r>
              <a:rPr lang="en-US" sz="8000" b="1" dirty="0" smtClean="0">
                <a:solidFill>
                  <a:schemeClr val="tx1"/>
                </a:solidFill>
              </a:rPr>
              <a:t>National Competition</a:t>
            </a:r>
          </a:p>
          <a:p>
            <a:pPr marL="0" lvl="1" indent="0" algn="ctr">
              <a:buNone/>
            </a:pPr>
            <a:endParaRPr lang="en-US" sz="3600" b="1" dirty="0" smtClean="0">
              <a:solidFill>
                <a:schemeClr val="tx1"/>
              </a:solidFill>
            </a:endParaRPr>
          </a:p>
          <a:p>
            <a:pPr marL="0" lvl="1" indent="0" algn="ctr">
              <a:buNone/>
            </a:pPr>
            <a:r>
              <a:rPr lang="en-US" sz="8000" b="1" dirty="0" smtClean="0">
                <a:solidFill>
                  <a:schemeClr val="tx1"/>
                </a:solidFill>
              </a:rPr>
              <a:t>FY2016 Available Funding</a:t>
            </a:r>
            <a:r>
              <a:rPr lang="en-US" sz="8000" b="1" smtClean="0">
                <a:solidFill>
                  <a:schemeClr val="tx1"/>
                </a:solidFill>
              </a:rPr>
              <a:t>: $44 </a:t>
            </a:r>
            <a:r>
              <a:rPr lang="en-US" sz="8000" b="1" dirty="0" smtClean="0">
                <a:solidFill>
                  <a:schemeClr val="tx1"/>
                </a:solidFill>
              </a:rPr>
              <a:t>million</a:t>
            </a:r>
          </a:p>
          <a:p>
            <a:pPr marL="0" lvl="1" indent="0" algn="ctr">
              <a:buNone/>
            </a:pPr>
            <a:endParaRPr lang="en-US" sz="4400" b="1" dirty="0">
              <a:solidFill>
                <a:schemeClr val="tx1"/>
              </a:solidFill>
            </a:endParaRPr>
          </a:p>
          <a:p>
            <a:pPr marL="0" lvl="1" indent="0" algn="ctr">
              <a:buNone/>
            </a:pPr>
            <a:r>
              <a:rPr lang="en-US" sz="8000" b="1" dirty="0" smtClean="0">
                <a:solidFill>
                  <a:schemeClr val="tx1"/>
                </a:solidFill>
              </a:rPr>
              <a:t>Application Deadlines: </a:t>
            </a:r>
          </a:p>
          <a:p>
            <a:pPr marL="0" lvl="1" indent="0" algn="ctr">
              <a:buNone/>
            </a:pPr>
            <a:r>
              <a:rPr lang="en-US" sz="8000" b="1" dirty="0" smtClean="0">
                <a:solidFill>
                  <a:srgbClr val="FF0000"/>
                </a:solidFill>
              </a:rPr>
              <a:t>June 24 for Grants.gov</a:t>
            </a:r>
          </a:p>
          <a:p>
            <a:pPr marL="0" lvl="1" indent="0" algn="ctr">
              <a:buNone/>
            </a:pPr>
            <a:r>
              <a:rPr lang="en-US" sz="8000" b="1" dirty="0" smtClean="0">
                <a:solidFill>
                  <a:srgbClr val="FF0000"/>
                </a:solidFill>
              </a:rPr>
              <a:t>July 1, for paper applications</a:t>
            </a:r>
          </a:p>
          <a:p>
            <a:pPr marL="0" lvl="1" indent="0" algn="ctr">
              <a:buNone/>
            </a:pPr>
            <a:endParaRPr lang="en-US" sz="4000" b="1" dirty="0">
              <a:solidFill>
                <a:schemeClr val="tx1"/>
              </a:solidFill>
            </a:endParaRPr>
          </a:p>
          <a:p>
            <a:pPr marL="0" lvl="1" indent="0" algn="ctr">
              <a:buNone/>
            </a:pPr>
            <a:r>
              <a:rPr lang="en-US" sz="8000" b="1" dirty="0" smtClean="0">
                <a:solidFill>
                  <a:schemeClr val="tx1"/>
                </a:solidFill>
              </a:rPr>
              <a:t>Maximum Award Amounts </a:t>
            </a:r>
          </a:p>
          <a:p>
            <a:pPr marL="0" lvl="1" indent="0" algn="ctr">
              <a:buNone/>
            </a:pPr>
            <a:r>
              <a:rPr lang="en-US" sz="8000" dirty="0" smtClean="0">
                <a:solidFill>
                  <a:schemeClr val="tx1"/>
                </a:solidFill>
              </a:rPr>
              <a:t>$75,000 Planning </a:t>
            </a:r>
          </a:p>
          <a:p>
            <a:pPr lvl="1" algn="ctr"/>
            <a:r>
              <a:rPr lang="en-US" sz="8000" dirty="0" smtClean="0">
                <a:solidFill>
                  <a:schemeClr val="tx1"/>
                </a:solidFill>
              </a:rPr>
              <a:t>$250,000 Working Capital </a:t>
            </a:r>
          </a:p>
          <a:p>
            <a:pPr marL="320040" lvl="1" indent="0" algn="ctr">
              <a:buNone/>
            </a:pPr>
            <a:endParaRPr lang="en-US" sz="4400" dirty="0" smtClean="0">
              <a:solidFill>
                <a:schemeClr val="tx1"/>
              </a:solidFill>
            </a:endParaRPr>
          </a:p>
          <a:p>
            <a:pPr marL="320040" lvl="1" indent="0" algn="ctr">
              <a:buNone/>
            </a:pPr>
            <a:r>
              <a:rPr lang="en-US" sz="8000" b="1" dirty="0" smtClean="0">
                <a:solidFill>
                  <a:schemeClr val="tx1"/>
                </a:solidFill>
              </a:rPr>
              <a:t>Matching Requirement</a:t>
            </a:r>
          </a:p>
          <a:p>
            <a:pPr marL="0" indent="0" algn="ctr">
              <a:buNone/>
            </a:pPr>
            <a:r>
              <a:rPr lang="en-US" sz="8000" dirty="0" smtClean="0">
                <a:solidFill>
                  <a:schemeClr val="tx1"/>
                </a:solidFill>
              </a:rPr>
              <a:t>1-to-1 match (50 percent of total project costs) cash or eligible in-kind contributions to be used only for eligible project purposes.</a:t>
            </a:r>
          </a:p>
          <a:p>
            <a:pPr marL="0" indent="0" algn="ctr">
              <a:buNone/>
            </a:pPr>
            <a:endParaRPr lang="en-US" sz="4000" dirty="0" smtClean="0">
              <a:solidFill>
                <a:schemeClr val="tx1"/>
              </a:solidFill>
            </a:endParaRPr>
          </a:p>
          <a:p>
            <a:pPr marL="0" indent="0" algn="ctr">
              <a:buNone/>
            </a:pPr>
            <a:r>
              <a:rPr lang="en-US" sz="8000" b="1" dirty="0" smtClean="0">
                <a:solidFill>
                  <a:schemeClr val="tx1"/>
                </a:solidFill>
              </a:rPr>
              <a:t>Grant Period</a:t>
            </a:r>
          </a:p>
          <a:p>
            <a:pPr marL="0" indent="0" algn="ctr">
              <a:buNone/>
            </a:pPr>
            <a:r>
              <a:rPr lang="en-US" sz="8000" dirty="0" smtClean="0">
                <a:solidFill>
                  <a:schemeClr val="tx1"/>
                </a:solidFill>
              </a:rPr>
              <a:t>Up to 36 months, depending on project complexity.</a:t>
            </a:r>
          </a:p>
          <a:p>
            <a:pPr marL="0" indent="0" algn="ctr">
              <a:buNone/>
            </a:pPr>
            <a:endParaRPr lang="en-US" b="1" dirty="0" smtClean="0"/>
          </a:p>
          <a:p>
            <a:pPr marL="0" indent="0" algn="ctr">
              <a:buNone/>
            </a:pPr>
            <a:endParaRPr lang="en-US" sz="32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1166316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990600"/>
          </a:xfrm>
        </p:spPr>
        <p:txBody>
          <a:bodyPr>
            <a:normAutofit fontScale="90000"/>
          </a:bodyPr>
          <a:lstStyle/>
          <a:p>
            <a:r>
              <a:rPr lang="en-US" sz="3600" b="1" dirty="0" smtClean="0"/>
              <a:t>Matching Funds</a:t>
            </a:r>
            <a:br>
              <a:rPr lang="en-US" sz="3600" b="1" dirty="0" smtClean="0"/>
            </a:br>
            <a:r>
              <a:rPr lang="en-US" sz="3600" i="1" dirty="0" smtClean="0"/>
              <a:t>must be…</a:t>
            </a:r>
            <a:endParaRPr lang="en-US" sz="3600" i="1" dirty="0"/>
          </a:p>
        </p:txBody>
      </p:sp>
      <p:sp>
        <p:nvSpPr>
          <p:cNvPr id="3" name="Subtitle 2"/>
          <p:cNvSpPr>
            <a:spLocks noGrp="1"/>
          </p:cNvSpPr>
          <p:nvPr>
            <p:ph type="subTitle" idx="1"/>
          </p:nvPr>
        </p:nvSpPr>
        <p:spPr>
          <a:xfrm>
            <a:off x="914400" y="2743200"/>
            <a:ext cx="7467600" cy="3962400"/>
          </a:xfrm>
        </p:spPr>
        <p:txBody>
          <a:bodyPr>
            <a:normAutofit fontScale="77500" lnSpcReduction="20000"/>
          </a:bodyPr>
          <a:lstStyle/>
          <a:p>
            <a:pPr marL="457200" indent="-457200" algn="l">
              <a:buFont typeface="Arial" pitchFamily="34" charset="0"/>
              <a:buChar char="•"/>
            </a:pPr>
            <a:r>
              <a:rPr lang="en-US" dirty="0" smtClean="0">
                <a:solidFill>
                  <a:schemeClr val="tx1"/>
                </a:solidFill>
              </a:rPr>
              <a:t>Equal </a:t>
            </a:r>
            <a:r>
              <a:rPr lang="en-US" dirty="0">
                <a:solidFill>
                  <a:schemeClr val="tx1"/>
                </a:solidFill>
              </a:rPr>
              <a:t>to </a:t>
            </a:r>
            <a:r>
              <a:rPr lang="en-US" dirty="0" smtClean="0">
                <a:solidFill>
                  <a:schemeClr val="tx1"/>
                </a:solidFill>
              </a:rPr>
              <a:t>at least the </a:t>
            </a:r>
            <a:r>
              <a:rPr lang="en-US" dirty="0">
                <a:solidFill>
                  <a:schemeClr val="tx1"/>
                </a:solidFill>
              </a:rPr>
              <a:t>grant </a:t>
            </a:r>
            <a:r>
              <a:rPr lang="en-US" dirty="0" smtClean="0">
                <a:solidFill>
                  <a:schemeClr val="tx1"/>
                </a:solidFill>
              </a:rPr>
              <a:t>amount (at  least 50 percent of total project costs).</a:t>
            </a:r>
          </a:p>
          <a:p>
            <a:pPr algn="l"/>
            <a:endParaRPr lang="en-US" sz="1400" dirty="0" smtClean="0">
              <a:solidFill>
                <a:schemeClr val="tx1"/>
              </a:solidFill>
            </a:endParaRPr>
          </a:p>
          <a:p>
            <a:pPr marL="457200" indent="-457200" algn="l">
              <a:buFont typeface="Arial" pitchFamily="34" charset="0"/>
              <a:buChar char="•"/>
            </a:pPr>
            <a:r>
              <a:rPr lang="en-US" dirty="0" smtClean="0">
                <a:solidFill>
                  <a:schemeClr val="tx1"/>
                </a:solidFill>
              </a:rPr>
              <a:t>Spent only on eligible expenses; </a:t>
            </a:r>
          </a:p>
          <a:p>
            <a:pPr algn="l"/>
            <a:endParaRPr lang="en-US" sz="1300" dirty="0" smtClean="0">
              <a:solidFill>
                <a:schemeClr val="tx1"/>
              </a:solidFill>
            </a:endParaRPr>
          </a:p>
          <a:p>
            <a:pPr marL="457200" indent="-457200" algn="l">
              <a:buFont typeface="Arial" pitchFamily="34" charset="0"/>
              <a:buChar char="•"/>
            </a:pPr>
            <a:r>
              <a:rPr lang="en-US" dirty="0" smtClean="0">
                <a:solidFill>
                  <a:schemeClr val="tx1"/>
                </a:solidFill>
              </a:rPr>
              <a:t>Spent </a:t>
            </a:r>
            <a:r>
              <a:rPr lang="en-US" dirty="0">
                <a:solidFill>
                  <a:schemeClr val="tx1"/>
                </a:solidFill>
              </a:rPr>
              <a:t>in advance of grant </a:t>
            </a:r>
            <a:r>
              <a:rPr lang="en-US" dirty="0" smtClean="0">
                <a:solidFill>
                  <a:schemeClr val="tx1"/>
                </a:solidFill>
              </a:rPr>
              <a:t>funding (for </a:t>
            </a:r>
            <a:r>
              <a:rPr lang="en-US" dirty="0">
                <a:solidFill>
                  <a:schemeClr val="tx1"/>
                </a:solidFill>
              </a:rPr>
              <a:t>every dollar of grant funds disbursed, not less than an equal amount of matching funds will have been expended prior to submitting the request for </a:t>
            </a:r>
            <a:r>
              <a:rPr lang="en-US" dirty="0" smtClean="0">
                <a:solidFill>
                  <a:schemeClr val="tx1"/>
                </a:solidFill>
              </a:rPr>
              <a:t>reimbursement);</a:t>
            </a:r>
          </a:p>
          <a:p>
            <a:pPr marL="457200" indent="-457200" algn="l">
              <a:buFont typeface="Arial" pitchFamily="34" charset="0"/>
              <a:buChar char="•"/>
            </a:pPr>
            <a:endParaRPr lang="en-US" sz="1300" dirty="0" smtClean="0">
              <a:solidFill>
                <a:schemeClr val="tx1"/>
              </a:solidFill>
            </a:endParaRPr>
          </a:p>
          <a:p>
            <a:pPr marL="457200" indent="-457200" algn="l">
              <a:buFont typeface="Arial" pitchFamily="34" charset="0"/>
              <a:buChar char="•"/>
            </a:pPr>
            <a:r>
              <a:rPr lang="en-US" dirty="0" smtClean="0">
                <a:solidFill>
                  <a:schemeClr val="tx1"/>
                </a:solidFill>
              </a:rPr>
              <a:t>From </a:t>
            </a:r>
            <a:r>
              <a:rPr lang="en-US" dirty="0">
                <a:solidFill>
                  <a:schemeClr val="tx1"/>
                </a:solidFill>
              </a:rPr>
              <a:t>eligible sources without a real or apparent conflict of interest</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944" y="990600"/>
            <a:ext cx="1544734" cy="1524000"/>
          </a:xfrm>
          <a:prstGeom prst="rect">
            <a:avLst/>
          </a:prstGeom>
        </p:spPr>
      </p:pic>
    </p:spTree>
    <p:extLst>
      <p:ext uri="{BB962C8B-B14F-4D97-AF65-F5344CB8AC3E}">
        <p14:creationId xmlns:p14="http://schemas.microsoft.com/office/powerpoint/2010/main" val="1905394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762000"/>
          </a:xfrm>
        </p:spPr>
        <p:txBody>
          <a:bodyPr>
            <a:normAutofit/>
          </a:bodyPr>
          <a:lstStyle/>
          <a:p>
            <a:pPr algn="l"/>
            <a:r>
              <a:rPr lang="en-US" sz="2400" b="1" dirty="0" smtClean="0"/>
              <a:t>Matching Funds</a:t>
            </a:r>
            <a:r>
              <a:rPr lang="en-US" sz="2000" b="1" dirty="0" smtClean="0"/>
              <a:t/>
            </a:r>
            <a:br>
              <a:rPr lang="en-US" sz="2000" b="1" dirty="0" smtClean="0"/>
            </a:br>
            <a:endParaRPr lang="en-US" sz="2000" i="1" dirty="0"/>
          </a:p>
        </p:txBody>
      </p:sp>
      <p:sp>
        <p:nvSpPr>
          <p:cNvPr id="3" name="Subtitle 2"/>
          <p:cNvSpPr>
            <a:spLocks noGrp="1"/>
          </p:cNvSpPr>
          <p:nvPr>
            <p:ph type="subTitle" idx="1"/>
          </p:nvPr>
        </p:nvSpPr>
        <p:spPr>
          <a:xfrm>
            <a:off x="838200" y="2209800"/>
            <a:ext cx="7315200" cy="3886200"/>
          </a:xfrm>
        </p:spPr>
        <p:txBody>
          <a:bodyPr>
            <a:normAutofit fontScale="77500" lnSpcReduction="20000"/>
          </a:bodyPr>
          <a:lstStyle/>
          <a:p>
            <a:pPr algn="l"/>
            <a:r>
              <a:rPr lang="en-US" sz="4000" i="1" dirty="0" smtClean="0">
                <a:solidFill>
                  <a:schemeClr val="tx1"/>
                </a:solidFill>
              </a:rPr>
              <a:t>Must be in the form of:</a:t>
            </a:r>
          </a:p>
          <a:p>
            <a:pPr algn="l"/>
            <a:endParaRPr lang="en-US" sz="1100" i="1" dirty="0">
              <a:solidFill>
                <a:schemeClr val="tx1"/>
              </a:solidFill>
            </a:endParaRPr>
          </a:p>
          <a:p>
            <a:pPr marL="457200" indent="-457200" algn="l">
              <a:buFont typeface="Arial" pitchFamily="34" charset="0"/>
              <a:buChar char="•"/>
            </a:pPr>
            <a:r>
              <a:rPr lang="en-US" dirty="0" smtClean="0">
                <a:solidFill>
                  <a:schemeClr val="tx1"/>
                </a:solidFill>
              </a:rPr>
              <a:t>Applicant </a:t>
            </a:r>
            <a:r>
              <a:rPr lang="en-US" dirty="0">
                <a:solidFill>
                  <a:schemeClr val="tx1"/>
                </a:solidFill>
              </a:rPr>
              <a:t>cash, loan, or line of credit; </a:t>
            </a:r>
            <a:r>
              <a:rPr lang="en-US" dirty="0" smtClean="0">
                <a:solidFill>
                  <a:schemeClr val="tx1"/>
                </a:solidFill>
              </a:rPr>
              <a:t>and/or </a:t>
            </a:r>
          </a:p>
          <a:p>
            <a:pPr algn="l"/>
            <a:endParaRPr lang="en-US" sz="1100" dirty="0" smtClean="0">
              <a:solidFill>
                <a:schemeClr val="tx1"/>
              </a:solidFill>
            </a:endParaRPr>
          </a:p>
          <a:p>
            <a:pPr marL="457200" indent="-457200" algn="l">
              <a:buFont typeface="Arial" pitchFamily="34" charset="0"/>
              <a:buChar char="•"/>
            </a:pPr>
            <a:r>
              <a:rPr lang="en-US" dirty="0" smtClean="0">
                <a:solidFill>
                  <a:schemeClr val="tx1"/>
                </a:solidFill>
              </a:rPr>
              <a:t>Applicant </a:t>
            </a:r>
            <a:r>
              <a:rPr lang="en-US" dirty="0">
                <a:solidFill>
                  <a:schemeClr val="tx1"/>
                </a:solidFill>
              </a:rPr>
              <a:t>or family member in-kind </a:t>
            </a:r>
            <a:r>
              <a:rPr lang="en-US" dirty="0" smtClean="0">
                <a:solidFill>
                  <a:schemeClr val="tx1"/>
                </a:solidFill>
              </a:rPr>
              <a:t>contributions of goods or services (applicant provided services limited to 25 percent of total project costs); and/or</a:t>
            </a:r>
          </a:p>
          <a:p>
            <a:pPr algn="l"/>
            <a:endParaRPr lang="en-US" sz="1100" dirty="0" smtClean="0">
              <a:solidFill>
                <a:schemeClr val="tx1"/>
              </a:solidFill>
            </a:endParaRPr>
          </a:p>
          <a:p>
            <a:pPr marL="457200" indent="-457200" algn="l">
              <a:buFont typeface="Arial" pitchFamily="34" charset="0"/>
              <a:buChar char="•"/>
            </a:pPr>
            <a:r>
              <a:rPr lang="en-US" dirty="0" smtClean="0">
                <a:solidFill>
                  <a:schemeClr val="tx1"/>
                </a:solidFill>
              </a:rPr>
              <a:t>Third-party </a:t>
            </a:r>
            <a:r>
              <a:rPr lang="en-US" dirty="0">
                <a:solidFill>
                  <a:schemeClr val="tx1"/>
                </a:solidFill>
              </a:rPr>
              <a:t>cash or </a:t>
            </a:r>
            <a:endParaRPr lang="en-US" dirty="0" smtClean="0">
              <a:solidFill>
                <a:schemeClr val="tx1"/>
              </a:solidFill>
            </a:endParaRPr>
          </a:p>
          <a:p>
            <a:pPr algn="l"/>
            <a:endParaRPr lang="en-US" sz="1000" dirty="0" smtClean="0">
              <a:solidFill>
                <a:schemeClr val="tx1"/>
              </a:solidFill>
            </a:endParaRPr>
          </a:p>
          <a:p>
            <a:pPr marL="457200" indent="-457200" algn="l">
              <a:buFont typeface="Arial" pitchFamily="34" charset="0"/>
              <a:buChar char="•"/>
            </a:pPr>
            <a:r>
              <a:rPr lang="en-US" dirty="0" smtClean="0">
                <a:solidFill>
                  <a:schemeClr val="tx1"/>
                </a:solidFill>
              </a:rPr>
              <a:t>Third-party </a:t>
            </a:r>
            <a:r>
              <a:rPr lang="en-US" dirty="0">
                <a:solidFill>
                  <a:schemeClr val="tx1"/>
                </a:solidFill>
              </a:rPr>
              <a:t>in-kind contribution, including non-federal grant sources. </a:t>
            </a:r>
          </a:p>
          <a:p>
            <a:pPr algn="l"/>
            <a:endParaRPr lang="en-US" dirty="0"/>
          </a:p>
        </p:txBody>
      </p:sp>
    </p:spTree>
    <p:extLst>
      <p:ext uri="{BB962C8B-B14F-4D97-AF65-F5344CB8AC3E}">
        <p14:creationId xmlns:p14="http://schemas.microsoft.com/office/powerpoint/2010/main" val="1791233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371600"/>
            <a:ext cx="7315200" cy="4267200"/>
          </a:xfrm>
        </p:spPr>
        <p:txBody>
          <a:bodyPr>
            <a:normAutofit/>
          </a:bodyPr>
          <a:lstStyle/>
          <a:p>
            <a:pPr algn="l"/>
            <a:r>
              <a:rPr lang="en-US" b="1" dirty="0" smtClean="0">
                <a:solidFill>
                  <a:schemeClr val="tx1"/>
                </a:solidFill>
              </a:rPr>
              <a:t>Matching funds must be verified at application and confirmed at award:</a:t>
            </a:r>
          </a:p>
          <a:p>
            <a:pPr algn="l"/>
            <a:endParaRPr lang="en-US" sz="1000" b="1" dirty="0" smtClean="0">
              <a:solidFill>
                <a:schemeClr val="tx1"/>
              </a:solidFill>
            </a:endParaRPr>
          </a:p>
          <a:p>
            <a:pPr marL="457200" indent="-457200" algn="l">
              <a:buFont typeface="Arial" pitchFamily="34" charset="0"/>
              <a:buChar char="•"/>
            </a:pPr>
            <a:r>
              <a:rPr lang="en-US" dirty="0" smtClean="0">
                <a:solidFill>
                  <a:schemeClr val="tx1"/>
                </a:solidFill>
              </a:rPr>
              <a:t>Equals at least 50% of total project cost</a:t>
            </a:r>
            <a:endParaRPr lang="en-US" i="1" dirty="0" smtClean="0">
              <a:solidFill>
                <a:schemeClr val="tx1"/>
              </a:solidFill>
            </a:endParaRPr>
          </a:p>
          <a:p>
            <a:pPr marL="457200" indent="-457200" algn="l">
              <a:buFont typeface="Arial" pitchFamily="34" charset="0"/>
              <a:buChar char="•"/>
            </a:pPr>
            <a:r>
              <a:rPr lang="en-US" dirty="0" smtClean="0">
                <a:solidFill>
                  <a:schemeClr val="tx1"/>
                </a:solidFill>
              </a:rPr>
              <a:t>From an eligible source</a:t>
            </a:r>
          </a:p>
          <a:p>
            <a:pPr marL="457200" indent="-457200" algn="l">
              <a:buFont typeface="Arial" pitchFamily="34" charset="0"/>
              <a:buChar char="•"/>
            </a:pPr>
            <a:r>
              <a:rPr lang="en-US" dirty="0" smtClean="0">
                <a:solidFill>
                  <a:schemeClr val="tx1"/>
                </a:solidFill>
              </a:rPr>
              <a:t>For an eligible use</a:t>
            </a:r>
          </a:p>
          <a:p>
            <a:pPr marL="457200" indent="-457200" algn="l">
              <a:buFont typeface="Arial" pitchFamily="34" charset="0"/>
              <a:buChar char="•"/>
            </a:pPr>
            <a:r>
              <a:rPr lang="en-US" dirty="0" smtClean="0">
                <a:solidFill>
                  <a:schemeClr val="tx1"/>
                </a:solidFill>
              </a:rPr>
              <a:t>Available during the grant period</a:t>
            </a:r>
          </a:p>
          <a:p>
            <a:pPr algn="l"/>
            <a:endParaRPr lang="en-US" dirty="0"/>
          </a:p>
        </p:txBody>
      </p:sp>
    </p:spTree>
    <p:extLst>
      <p:ext uri="{BB962C8B-B14F-4D97-AF65-F5344CB8AC3E}">
        <p14:creationId xmlns:p14="http://schemas.microsoft.com/office/powerpoint/2010/main" val="4066304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76584"/>
            <a:ext cx="7772400" cy="1293169"/>
          </a:xfrm>
        </p:spPr>
        <p:txBody>
          <a:bodyPr>
            <a:normAutofit/>
          </a:bodyPr>
          <a:lstStyle/>
          <a:p>
            <a:r>
              <a:rPr lang="en-US" sz="3600" b="1" dirty="0" smtClean="0"/>
              <a:t>Other Eligibility Requirements</a:t>
            </a:r>
            <a:endParaRPr lang="en-US" sz="2800" dirty="0"/>
          </a:p>
        </p:txBody>
      </p:sp>
      <p:sp>
        <p:nvSpPr>
          <p:cNvPr id="3" name="Content Placeholder 2"/>
          <p:cNvSpPr>
            <a:spLocks noGrp="1"/>
          </p:cNvSpPr>
          <p:nvPr>
            <p:ph type="subTitle" idx="1"/>
          </p:nvPr>
        </p:nvSpPr>
        <p:spPr>
          <a:xfrm>
            <a:off x="1066800" y="2667000"/>
            <a:ext cx="7010400" cy="3505200"/>
          </a:xfrm>
        </p:spPr>
        <p:txBody>
          <a:bodyPr>
            <a:normAutofit/>
          </a:bodyPr>
          <a:lstStyle/>
          <a:p>
            <a:pPr marL="0" indent="0" algn="ctr">
              <a:buNone/>
            </a:pPr>
            <a:endParaRPr lang="en-US" sz="3200" b="1" dirty="0" smtClean="0"/>
          </a:p>
          <a:p>
            <a:endParaRPr lang="en-US" sz="32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
        <p:nvSpPr>
          <p:cNvPr id="5" name="TextBox 4"/>
          <p:cNvSpPr txBox="1"/>
          <p:nvPr/>
        </p:nvSpPr>
        <p:spPr>
          <a:xfrm>
            <a:off x="1066800" y="2667000"/>
            <a:ext cx="7086600" cy="1754326"/>
          </a:xfrm>
          <a:prstGeom prst="rect">
            <a:avLst/>
          </a:prstGeom>
          <a:noFill/>
        </p:spPr>
        <p:txBody>
          <a:bodyPr wrap="square" rtlCol="0">
            <a:spAutoFit/>
          </a:bodyPr>
          <a:lstStyle/>
          <a:p>
            <a:pPr marL="285750" indent="-285750">
              <a:buFont typeface="Arial" pitchFamily="34" charset="0"/>
              <a:buChar char="•"/>
            </a:pPr>
            <a:r>
              <a:rPr lang="en-US" sz="3600" dirty="0">
                <a:solidFill>
                  <a:prstClr val="black"/>
                </a:solidFill>
              </a:rPr>
              <a:t>Grant Period</a:t>
            </a:r>
          </a:p>
          <a:p>
            <a:pPr marL="285750" indent="-285750">
              <a:buFont typeface="Arial" pitchFamily="34" charset="0"/>
              <a:buChar char="•"/>
            </a:pPr>
            <a:r>
              <a:rPr lang="en-US" sz="3600" dirty="0">
                <a:solidFill>
                  <a:prstClr val="black"/>
                </a:solidFill>
              </a:rPr>
              <a:t>Completeness</a:t>
            </a:r>
          </a:p>
          <a:p>
            <a:pPr marL="285750" indent="-285750">
              <a:buFont typeface="Arial" pitchFamily="34" charset="0"/>
              <a:buChar char="•"/>
            </a:pPr>
            <a:endParaRPr lang="en-US" sz="3600" dirty="0">
              <a:solidFill>
                <a:prstClr val="black"/>
              </a:solidFill>
            </a:endParaRPr>
          </a:p>
        </p:txBody>
      </p:sp>
    </p:spTree>
    <p:extLst>
      <p:ext uri="{BB962C8B-B14F-4D97-AF65-F5344CB8AC3E}">
        <p14:creationId xmlns:p14="http://schemas.microsoft.com/office/powerpoint/2010/main" val="3955857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76585"/>
            <a:ext cx="7772400" cy="885615"/>
          </a:xfrm>
        </p:spPr>
        <p:txBody>
          <a:bodyPr>
            <a:normAutofit/>
          </a:bodyPr>
          <a:lstStyle/>
          <a:p>
            <a:pPr algn="l"/>
            <a:r>
              <a:rPr lang="en-US" sz="2800" b="1" dirty="0" smtClean="0"/>
              <a:t>Grant Period Eligibility</a:t>
            </a:r>
            <a:endParaRPr lang="en-US" sz="2800" dirty="0"/>
          </a:p>
        </p:txBody>
      </p:sp>
      <p:sp>
        <p:nvSpPr>
          <p:cNvPr id="3" name="Content Placeholder 2"/>
          <p:cNvSpPr>
            <a:spLocks noGrp="1"/>
          </p:cNvSpPr>
          <p:nvPr>
            <p:ph type="subTitle" idx="1"/>
          </p:nvPr>
        </p:nvSpPr>
        <p:spPr>
          <a:xfrm>
            <a:off x="1066800" y="2667000"/>
            <a:ext cx="7010400" cy="3505200"/>
          </a:xfrm>
        </p:spPr>
        <p:txBody>
          <a:bodyPr>
            <a:normAutofit/>
          </a:bodyPr>
          <a:lstStyle/>
          <a:p>
            <a:pPr marL="0" indent="0" algn="ctr">
              <a:buNone/>
            </a:pPr>
            <a:endParaRPr lang="en-US" sz="3200" b="1" dirty="0" smtClean="0"/>
          </a:p>
          <a:p>
            <a:endParaRPr lang="en-US" sz="32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
        <p:nvSpPr>
          <p:cNvPr id="5" name="TextBox 4"/>
          <p:cNvSpPr txBox="1"/>
          <p:nvPr/>
        </p:nvSpPr>
        <p:spPr>
          <a:xfrm>
            <a:off x="1066800" y="2286000"/>
            <a:ext cx="6172200" cy="4524315"/>
          </a:xfrm>
          <a:prstGeom prst="rect">
            <a:avLst/>
          </a:prstGeom>
          <a:noFill/>
        </p:spPr>
        <p:txBody>
          <a:bodyPr wrap="square" rtlCol="0">
            <a:spAutoFit/>
          </a:bodyPr>
          <a:lstStyle/>
          <a:p>
            <a:pPr marL="342900" indent="-342900">
              <a:buFont typeface="Arial" pitchFamily="34" charset="0"/>
              <a:buChar char="•"/>
            </a:pPr>
            <a:r>
              <a:rPr lang="en-US" sz="2200" dirty="0">
                <a:solidFill>
                  <a:prstClr val="black"/>
                </a:solidFill>
              </a:rPr>
              <a:t>Maximum timeframe of 36 months in length from the date of award (date of grant agreement execution).  </a:t>
            </a:r>
            <a:r>
              <a:rPr lang="en-US" sz="2200" u="sng" dirty="0">
                <a:solidFill>
                  <a:prstClr val="black"/>
                </a:solidFill>
              </a:rPr>
              <a:t>Note</a:t>
            </a:r>
            <a:r>
              <a:rPr lang="en-US" sz="2200" dirty="0">
                <a:solidFill>
                  <a:prstClr val="black"/>
                </a:solidFill>
              </a:rPr>
              <a:t>: this is not open-ended.  Each project’s grant period will </a:t>
            </a:r>
            <a:r>
              <a:rPr lang="en-US" sz="2200" dirty="0" smtClean="0">
                <a:solidFill>
                  <a:prstClr val="black"/>
                </a:solidFill>
              </a:rPr>
              <a:t>be </a:t>
            </a:r>
            <a:r>
              <a:rPr lang="en-US" sz="2200" dirty="0">
                <a:solidFill>
                  <a:prstClr val="black"/>
                </a:solidFill>
              </a:rPr>
              <a:t>based on the project’s complexity, as indicated in the application work plan.</a:t>
            </a:r>
          </a:p>
          <a:p>
            <a:pPr marL="342900" indent="-342900">
              <a:buFont typeface="Arial" pitchFamily="34" charset="0"/>
              <a:buChar char="•"/>
            </a:pPr>
            <a:endParaRPr lang="en-US" sz="2200" dirty="0">
              <a:solidFill>
                <a:prstClr val="black"/>
              </a:solidFill>
            </a:endParaRPr>
          </a:p>
          <a:p>
            <a:pPr marL="342900" indent="-342900">
              <a:buFont typeface="Arial" pitchFamily="34" charset="0"/>
              <a:buChar char="•"/>
            </a:pPr>
            <a:r>
              <a:rPr lang="en-US" sz="2200" dirty="0">
                <a:solidFill>
                  <a:prstClr val="black"/>
                </a:solidFill>
              </a:rPr>
              <a:t>Extensions of up to 12 months will be considered only if for unavoidable or unforeseen circumstances</a:t>
            </a:r>
            <a:r>
              <a:rPr lang="en-US" sz="2200" dirty="0" smtClean="0">
                <a:solidFill>
                  <a:prstClr val="black"/>
                </a:solidFill>
              </a:rPr>
              <a:t>.  (Note: no grant may extend beyond 36 months, therefore no extension is available for grants with 36 month grant periods). </a:t>
            </a:r>
            <a:endParaRPr lang="en-US" sz="2200" dirty="0">
              <a:solidFill>
                <a:prstClr val="black"/>
              </a:solidFill>
            </a:endParaRPr>
          </a:p>
          <a:p>
            <a:endParaRPr lang="en-US" sz="2400"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503372"/>
            <a:ext cx="1675626" cy="1565255"/>
          </a:xfrm>
          <a:prstGeom prst="rect">
            <a:avLst/>
          </a:prstGeom>
        </p:spPr>
      </p:pic>
    </p:spTree>
    <p:extLst>
      <p:ext uri="{BB962C8B-B14F-4D97-AF65-F5344CB8AC3E}">
        <p14:creationId xmlns:p14="http://schemas.microsoft.com/office/powerpoint/2010/main" val="2677346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76585"/>
            <a:ext cx="7772400" cy="885615"/>
          </a:xfrm>
        </p:spPr>
        <p:txBody>
          <a:bodyPr>
            <a:normAutofit/>
          </a:bodyPr>
          <a:lstStyle/>
          <a:p>
            <a:pPr algn="l"/>
            <a:r>
              <a:rPr lang="en-US" sz="2800" b="1" dirty="0" smtClean="0"/>
              <a:t>Completeness Eligibility</a:t>
            </a:r>
            <a:endParaRPr lang="en-US" sz="2800" dirty="0"/>
          </a:p>
        </p:txBody>
      </p:sp>
      <p:sp>
        <p:nvSpPr>
          <p:cNvPr id="3" name="Content Placeholder 2"/>
          <p:cNvSpPr>
            <a:spLocks noGrp="1"/>
          </p:cNvSpPr>
          <p:nvPr>
            <p:ph type="subTitle" idx="1"/>
          </p:nvPr>
        </p:nvSpPr>
        <p:spPr>
          <a:xfrm>
            <a:off x="1016910" y="2362200"/>
            <a:ext cx="7010400" cy="3505200"/>
          </a:xfrm>
        </p:spPr>
        <p:txBody>
          <a:bodyPr>
            <a:normAutofit/>
          </a:bodyPr>
          <a:lstStyle/>
          <a:p>
            <a:pPr marL="457200" indent="-457200" algn="l">
              <a:buFont typeface="Arial" pitchFamily="34" charset="0"/>
              <a:buChar char="•"/>
            </a:pPr>
            <a:r>
              <a:rPr lang="en-US" sz="2800" dirty="0" smtClean="0">
                <a:solidFill>
                  <a:schemeClr val="tx1"/>
                </a:solidFill>
              </a:rPr>
              <a:t>Applications must contain all required elements to be eligible </a:t>
            </a:r>
            <a:r>
              <a:rPr lang="en-US" sz="2800" dirty="0">
                <a:solidFill>
                  <a:schemeClr val="tx1"/>
                </a:solidFill>
              </a:rPr>
              <a:t>to compete for funds.  </a:t>
            </a:r>
            <a:endParaRPr lang="en-US" sz="2800" dirty="0" smtClean="0">
              <a:solidFill>
                <a:schemeClr val="tx1"/>
              </a:solidFill>
            </a:endParaRPr>
          </a:p>
          <a:p>
            <a:pPr marL="457200" indent="-457200" algn="l">
              <a:buFont typeface="Arial" pitchFamily="34" charset="0"/>
              <a:buChar char="•"/>
            </a:pPr>
            <a:r>
              <a:rPr lang="en-US" sz="2800" dirty="0" smtClean="0">
                <a:solidFill>
                  <a:schemeClr val="tx1"/>
                </a:solidFill>
              </a:rPr>
              <a:t>Information </a:t>
            </a:r>
            <a:r>
              <a:rPr lang="en-US" sz="2800" dirty="0">
                <a:solidFill>
                  <a:schemeClr val="tx1"/>
                </a:solidFill>
              </a:rPr>
              <a:t>submitted after the application deadline will not be accepted.</a:t>
            </a:r>
            <a:endParaRPr lang="en-US" sz="2800" dirty="0" smtClean="0">
              <a:solidFill>
                <a:schemeClr val="tx1"/>
              </a:solidFill>
            </a:endParaRPr>
          </a:p>
          <a:p>
            <a:endParaRPr lang="en-US" sz="32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161" y="4267200"/>
            <a:ext cx="2642622" cy="1979416"/>
          </a:xfrm>
          <a:prstGeom prst="rect">
            <a:avLst/>
          </a:prstGeom>
        </p:spPr>
      </p:pic>
    </p:spTree>
    <p:extLst>
      <p:ext uri="{BB962C8B-B14F-4D97-AF65-F5344CB8AC3E}">
        <p14:creationId xmlns:p14="http://schemas.microsoft.com/office/powerpoint/2010/main" val="3068957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4000" b="1" dirty="0" smtClean="0"/>
              <a:t>Evaluation Criteria</a:t>
            </a:r>
            <a:endParaRPr lang="en-US" sz="4000" b="1" dirty="0"/>
          </a:p>
        </p:txBody>
      </p:sp>
      <p:sp>
        <p:nvSpPr>
          <p:cNvPr id="3" name="Subtitle 2"/>
          <p:cNvSpPr>
            <a:spLocks noGrp="1"/>
          </p:cNvSpPr>
          <p:nvPr>
            <p:ph type="subTitle" idx="1"/>
          </p:nvPr>
        </p:nvSpPr>
        <p:spPr>
          <a:xfrm>
            <a:off x="914400" y="2895600"/>
            <a:ext cx="7391400" cy="1828800"/>
          </a:xfrm>
        </p:spPr>
        <p:txBody>
          <a:bodyPr>
            <a:normAutofit/>
          </a:bodyPr>
          <a:lstStyle/>
          <a:p>
            <a:pPr marL="457200" indent="-457200">
              <a:buFont typeface="Arial" pitchFamily="34" charset="0"/>
              <a:buChar char="•"/>
            </a:pPr>
            <a:r>
              <a:rPr lang="en-US" dirty="0" smtClean="0">
                <a:solidFill>
                  <a:schemeClr val="tx1"/>
                </a:solidFill>
              </a:rPr>
              <a:t>Performance evaluation criteria</a:t>
            </a:r>
          </a:p>
          <a:p>
            <a:pPr marL="457200" indent="-457200">
              <a:buFont typeface="Arial" pitchFamily="34" charset="0"/>
              <a:buChar char="•"/>
            </a:pPr>
            <a:r>
              <a:rPr lang="en-US" dirty="0" smtClean="0">
                <a:solidFill>
                  <a:schemeClr val="tx1"/>
                </a:solidFill>
              </a:rPr>
              <a:t>Proposal evaluation criteria</a:t>
            </a:r>
            <a:endParaRPr lang="en-US" dirty="0">
              <a:solidFill>
                <a:schemeClr val="tx1"/>
              </a:solidFill>
            </a:endParaRPr>
          </a:p>
        </p:txBody>
      </p:sp>
    </p:spTree>
    <p:extLst>
      <p:ext uri="{BB962C8B-B14F-4D97-AF65-F5344CB8AC3E}">
        <p14:creationId xmlns:p14="http://schemas.microsoft.com/office/powerpoint/2010/main" val="2619210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590800"/>
            <a:ext cx="7391400" cy="3352800"/>
          </a:xfrm>
        </p:spPr>
        <p:txBody>
          <a:bodyPr>
            <a:normAutofit fontScale="40000" lnSpcReduction="20000"/>
          </a:bodyPr>
          <a:lstStyle/>
          <a:p>
            <a:pPr marL="457200" indent="-457200" algn="l">
              <a:buFont typeface="Arial" pitchFamily="34" charset="0"/>
              <a:buChar char="•"/>
            </a:pPr>
            <a:r>
              <a:rPr lang="en-US" sz="5900" dirty="0" smtClean="0">
                <a:solidFill>
                  <a:schemeClr val="tx1"/>
                </a:solidFill>
              </a:rPr>
              <a:t>Applicant suggests </a:t>
            </a:r>
            <a:r>
              <a:rPr lang="en-US" sz="5900" dirty="0">
                <a:solidFill>
                  <a:schemeClr val="tx1"/>
                </a:solidFill>
              </a:rPr>
              <a:t>one or more relevant criterion to be used </a:t>
            </a:r>
            <a:r>
              <a:rPr lang="en-US" sz="5900" dirty="0" smtClean="0">
                <a:solidFill>
                  <a:schemeClr val="tx1"/>
                </a:solidFill>
              </a:rPr>
              <a:t>to evaluate whether </a:t>
            </a:r>
            <a:r>
              <a:rPr lang="en-US" sz="5900" dirty="0">
                <a:solidFill>
                  <a:schemeClr val="tx1"/>
                </a:solidFill>
              </a:rPr>
              <a:t>or not the primary goals and objectives </a:t>
            </a:r>
            <a:r>
              <a:rPr lang="en-US" sz="5900" dirty="0" smtClean="0">
                <a:solidFill>
                  <a:schemeClr val="tx1"/>
                </a:solidFill>
              </a:rPr>
              <a:t>of </a:t>
            </a:r>
            <a:r>
              <a:rPr lang="en-US" sz="5900" dirty="0">
                <a:solidFill>
                  <a:schemeClr val="tx1"/>
                </a:solidFill>
              </a:rPr>
              <a:t>the project are being met. </a:t>
            </a:r>
            <a:endParaRPr lang="en-US" sz="5900" dirty="0" smtClean="0">
              <a:solidFill>
                <a:schemeClr val="tx1"/>
              </a:solidFill>
            </a:endParaRPr>
          </a:p>
          <a:p>
            <a:pPr algn="l"/>
            <a:endParaRPr lang="en-US" sz="2300" dirty="0" smtClean="0">
              <a:solidFill>
                <a:schemeClr val="tx1"/>
              </a:solidFill>
            </a:endParaRPr>
          </a:p>
          <a:p>
            <a:pPr marL="457200" indent="-457200" algn="l">
              <a:buFont typeface="Arial" pitchFamily="34" charset="0"/>
              <a:buChar char="•"/>
            </a:pPr>
            <a:r>
              <a:rPr lang="en-US" sz="5900" dirty="0" smtClean="0">
                <a:solidFill>
                  <a:schemeClr val="tx1"/>
                </a:solidFill>
              </a:rPr>
              <a:t>All applicants estimate how </a:t>
            </a:r>
            <a:r>
              <a:rPr lang="en-US" sz="5900" dirty="0">
                <a:solidFill>
                  <a:schemeClr val="tx1"/>
                </a:solidFill>
              </a:rPr>
              <a:t>many jobs are expected to be created or saved as a result of the project?  </a:t>
            </a:r>
            <a:endParaRPr lang="en-US" sz="5900" dirty="0" smtClean="0">
              <a:solidFill>
                <a:schemeClr val="tx1"/>
              </a:solidFill>
            </a:endParaRPr>
          </a:p>
          <a:p>
            <a:pPr algn="l"/>
            <a:endParaRPr lang="en-US" sz="2300" dirty="0">
              <a:solidFill>
                <a:schemeClr val="tx1"/>
              </a:solidFill>
            </a:endParaRPr>
          </a:p>
          <a:p>
            <a:pPr marL="457200" indent="-457200" algn="l">
              <a:buFont typeface="Arial" pitchFamily="34" charset="0"/>
              <a:buChar char="•"/>
            </a:pPr>
            <a:r>
              <a:rPr lang="en-US" sz="5900" dirty="0" smtClean="0">
                <a:solidFill>
                  <a:schemeClr val="tx1"/>
                </a:solidFill>
              </a:rPr>
              <a:t>Working capital applicants record data on expansion of customer base and increase in revenue from the Applicant eligibility section.</a:t>
            </a:r>
            <a:endParaRPr lang="en-US" sz="5900" dirty="0">
              <a:solidFill>
                <a:schemeClr val="tx1"/>
              </a:solidFill>
            </a:endParaRPr>
          </a:p>
          <a:p>
            <a:pPr algn="l"/>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762000"/>
            <a:ext cx="2286000" cy="1280160"/>
          </a:xfrm>
          <a:prstGeom prst="rect">
            <a:avLst/>
          </a:prstGeom>
        </p:spPr>
      </p:pic>
      <p:sp>
        <p:nvSpPr>
          <p:cNvPr id="2" name="Title 1"/>
          <p:cNvSpPr>
            <a:spLocks noGrp="1"/>
          </p:cNvSpPr>
          <p:nvPr>
            <p:ph type="ctrTitle"/>
          </p:nvPr>
        </p:nvSpPr>
        <p:spPr>
          <a:xfrm>
            <a:off x="533400" y="1524000"/>
            <a:ext cx="7772400" cy="990599"/>
          </a:xfrm>
        </p:spPr>
        <p:txBody>
          <a:bodyPr>
            <a:normAutofit/>
          </a:bodyPr>
          <a:lstStyle/>
          <a:p>
            <a:r>
              <a:rPr lang="en-US" sz="3600" b="1" dirty="0" smtClean="0"/>
              <a:t>Performance Evaluation Criteria</a:t>
            </a:r>
            <a:endParaRPr lang="en-US" sz="3600" b="1" dirty="0"/>
          </a:p>
        </p:txBody>
      </p:sp>
    </p:spTree>
    <p:extLst>
      <p:ext uri="{BB962C8B-B14F-4D97-AF65-F5344CB8AC3E}">
        <p14:creationId xmlns:p14="http://schemas.microsoft.com/office/powerpoint/2010/main" val="1016288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772400" cy="990599"/>
          </a:xfrm>
        </p:spPr>
        <p:txBody>
          <a:bodyPr>
            <a:normAutofit/>
          </a:bodyPr>
          <a:lstStyle/>
          <a:p>
            <a:r>
              <a:rPr lang="en-US" sz="3600" b="1" dirty="0" smtClean="0"/>
              <a:t>Proposal Evaluation Criteria</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514600"/>
            <a:ext cx="4816929" cy="2697480"/>
          </a:xfrm>
          <a:prstGeom prst="rect">
            <a:avLst/>
          </a:prstGeom>
        </p:spPr>
      </p:pic>
    </p:spTree>
    <p:extLst>
      <p:ext uri="{BB962C8B-B14F-4D97-AF65-F5344CB8AC3E}">
        <p14:creationId xmlns:p14="http://schemas.microsoft.com/office/powerpoint/2010/main" val="3725202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772400" cy="990599"/>
          </a:xfrm>
        </p:spPr>
        <p:txBody>
          <a:bodyPr>
            <a:normAutofit/>
          </a:bodyPr>
          <a:lstStyle/>
          <a:p>
            <a:r>
              <a:rPr lang="en-US" sz="3600" b="1" dirty="0" smtClean="0"/>
              <a:t>Proposal Evaluation Criteria</a:t>
            </a:r>
            <a:endParaRPr lang="en-US" sz="3600" b="1" dirty="0"/>
          </a:p>
        </p:txBody>
      </p:sp>
      <p:sp>
        <p:nvSpPr>
          <p:cNvPr id="3" name="Subtitle 2"/>
          <p:cNvSpPr>
            <a:spLocks noGrp="1"/>
          </p:cNvSpPr>
          <p:nvPr>
            <p:ph type="subTitle" idx="1"/>
          </p:nvPr>
        </p:nvSpPr>
        <p:spPr>
          <a:xfrm>
            <a:off x="914400" y="2590800"/>
            <a:ext cx="7391400" cy="3352800"/>
          </a:xfrm>
        </p:spPr>
        <p:txBody>
          <a:bodyPr>
            <a:normAutofit fontScale="92500" lnSpcReduction="20000"/>
          </a:bodyPr>
          <a:lstStyle/>
          <a:p>
            <a:pPr algn="l"/>
            <a:r>
              <a:rPr lang="en-US" dirty="0" smtClean="0">
                <a:solidFill>
                  <a:schemeClr val="tx1"/>
                </a:solidFill>
              </a:rPr>
              <a:t>The Agency selects and ranks applications based on responses to 5 criteria:</a:t>
            </a:r>
          </a:p>
          <a:p>
            <a:pPr algn="l"/>
            <a:endParaRPr lang="en-US" sz="1300" dirty="0" smtClean="0">
              <a:solidFill>
                <a:schemeClr val="tx1"/>
              </a:solidFill>
            </a:endParaRPr>
          </a:p>
          <a:p>
            <a:pPr marL="514350" indent="-514350" algn="l">
              <a:buFont typeface="+mj-lt"/>
              <a:buAutoNum type="arabicPeriod"/>
            </a:pPr>
            <a:r>
              <a:rPr lang="en-US" dirty="0" smtClean="0">
                <a:solidFill>
                  <a:schemeClr val="tx1"/>
                </a:solidFill>
              </a:rPr>
              <a:t>Nature of the proposed project (0-30)</a:t>
            </a:r>
          </a:p>
          <a:p>
            <a:pPr marL="514350" indent="-514350" algn="l">
              <a:buFont typeface="+mj-lt"/>
              <a:buAutoNum type="arabicPeriod"/>
            </a:pPr>
            <a:r>
              <a:rPr lang="en-US" dirty="0" smtClean="0">
                <a:solidFill>
                  <a:schemeClr val="tx1"/>
                </a:solidFill>
              </a:rPr>
              <a:t>Qualifications of project personnel (0-20)</a:t>
            </a:r>
          </a:p>
          <a:p>
            <a:pPr marL="514350" indent="-514350" algn="l">
              <a:buFont typeface="+mj-lt"/>
              <a:buAutoNum type="arabicPeriod"/>
            </a:pPr>
            <a:r>
              <a:rPr lang="en-US" dirty="0" smtClean="0">
                <a:solidFill>
                  <a:schemeClr val="tx1"/>
                </a:solidFill>
              </a:rPr>
              <a:t>Commitments and support (0-10)</a:t>
            </a:r>
          </a:p>
          <a:p>
            <a:pPr marL="514350" indent="-514350" algn="l">
              <a:buFont typeface="+mj-lt"/>
              <a:buAutoNum type="arabicPeriod"/>
            </a:pPr>
            <a:r>
              <a:rPr lang="en-US" dirty="0" smtClean="0">
                <a:solidFill>
                  <a:schemeClr val="tx1"/>
                </a:solidFill>
              </a:rPr>
              <a:t>Work plan and budget (0-20)</a:t>
            </a:r>
          </a:p>
          <a:p>
            <a:pPr marL="514350" indent="-514350" algn="l">
              <a:buFont typeface="+mj-lt"/>
              <a:buAutoNum type="arabicPeriod"/>
            </a:pPr>
            <a:r>
              <a:rPr lang="en-US" dirty="0" smtClean="0">
                <a:solidFill>
                  <a:schemeClr val="tx1"/>
                </a:solidFill>
              </a:rPr>
              <a:t>Priority </a:t>
            </a:r>
            <a:r>
              <a:rPr lang="en-US" smtClean="0">
                <a:solidFill>
                  <a:schemeClr val="tx1"/>
                </a:solidFill>
              </a:rPr>
              <a:t>points (0 or 5/up </a:t>
            </a:r>
            <a:r>
              <a:rPr lang="en-US" dirty="0" smtClean="0">
                <a:solidFill>
                  <a:schemeClr val="tx1"/>
                </a:solidFill>
              </a:rPr>
              <a:t>to 5 additional)</a:t>
            </a:r>
            <a:endParaRPr lang="en-US" dirty="0">
              <a:solidFill>
                <a:schemeClr val="tx1"/>
              </a:solidFill>
            </a:endParaRPr>
          </a:p>
        </p:txBody>
      </p:sp>
    </p:spTree>
    <p:extLst>
      <p:ext uri="{BB962C8B-B14F-4D97-AF65-F5344CB8AC3E}">
        <p14:creationId xmlns:p14="http://schemas.microsoft.com/office/powerpoint/2010/main" val="6595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52265"/>
            <a:ext cx="7772400" cy="681335"/>
          </a:xfrm>
        </p:spPr>
        <p:txBody>
          <a:bodyPr>
            <a:normAutofit fontScale="90000"/>
          </a:bodyPr>
          <a:lstStyle/>
          <a:p>
            <a:r>
              <a:rPr lang="en-US" sz="3200" b="1" dirty="0" smtClean="0"/>
              <a:t>Priorities</a:t>
            </a:r>
            <a:r>
              <a:rPr lang="en-US" sz="3200" b="1" dirty="0"/>
              <a:t/>
            </a:r>
            <a:br>
              <a:rPr lang="en-US" sz="3200" b="1" dirty="0"/>
            </a:br>
            <a:endParaRPr lang="en-US" sz="3200" dirty="0"/>
          </a:p>
        </p:txBody>
      </p:sp>
      <p:sp>
        <p:nvSpPr>
          <p:cNvPr id="3" name="Content Placeholder 2"/>
          <p:cNvSpPr>
            <a:spLocks noGrp="1"/>
          </p:cNvSpPr>
          <p:nvPr>
            <p:ph type="subTitle" idx="1"/>
          </p:nvPr>
        </p:nvSpPr>
        <p:spPr>
          <a:xfrm>
            <a:off x="533399" y="1905000"/>
            <a:ext cx="7970361" cy="4419600"/>
          </a:xfrm>
        </p:spPr>
        <p:txBody>
          <a:bodyPr>
            <a:normAutofit fontScale="92500"/>
          </a:bodyPr>
          <a:lstStyle/>
          <a:p>
            <a:pPr lvl="0" algn="l">
              <a:spcBef>
                <a:spcPts val="0"/>
              </a:spcBef>
            </a:pPr>
            <a:endParaRPr lang="en-US" sz="2200" dirty="0">
              <a:solidFill>
                <a:prstClr val="black"/>
              </a:solidFill>
            </a:endParaRPr>
          </a:p>
          <a:p>
            <a:pPr marL="285750" lvl="0" indent="-285750" algn="l">
              <a:spcBef>
                <a:spcPts val="0"/>
              </a:spcBef>
              <a:buFont typeface="Arial" panose="020B0604020202020204" pitchFamily="34" charset="0"/>
              <a:buChar char="•"/>
            </a:pPr>
            <a:r>
              <a:rPr lang="en-US" sz="2200" b="1" dirty="0">
                <a:solidFill>
                  <a:prstClr val="black"/>
                </a:solidFill>
              </a:rPr>
              <a:t>Priority Points (5 pts)</a:t>
            </a:r>
          </a:p>
          <a:p>
            <a:pPr marL="742950" lvl="1" indent="-285750" algn="l">
              <a:spcBef>
                <a:spcPts val="0"/>
              </a:spcBef>
              <a:buFont typeface="Arial" panose="020B0604020202020204" pitchFamily="34" charset="0"/>
              <a:buChar char="•"/>
            </a:pPr>
            <a:r>
              <a:rPr lang="en-US" sz="2200" dirty="0">
                <a:solidFill>
                  <a:prstClr val="black"/>
                </a:solidFill>
              </a:rPr>
              <a:t>Beginning Farmers</a:t>
            </a:r>
          </a:p>
          <a:p>
            <a:pPr marL="742950" lvl="1" indent="-285750" algn="l">
              <a:spcBef>
                <a:spcPts val="0"/>
              </a:spcBef>
              <a:buFont typeface="Arial" panose="020B0604020202020204" pitchFamily="34" charset="0"/>
              <a:buChar char="•"/>
            </a:pPr>
            <a:r>
              <a:rPr lang="en-US" sz="2200" dirty="0">
                <a:solidFill>
                  <a:prstClr val="black"/>
                </a:solidFill>
              </a:rPr>
              <a:t>Veteran Farmers</a:t>
            </a:r>
          </a:p>
          <a:p>
            <a:pPr marL="742950" lvl="1" indent="-285750" algn="l">
              <a:spcBef>
                <a:spcPts val="0"/>
              </a:spcBef>
              <a:buFont typeface="Arial" panose="020B0604020202020204" pitchFamily="34" charset="0"/>
              <a:buChar char="•"/>
            </a:pPr>
            <a:r>
              <a:rPr lang="en-US" sz="2200" dirty="0">
                <a:solidFill>
                  <a:prstClr val="black"/>
                </a:solidFill>
              </a:rPr>
              <a:t>Socially Disadvantaged Farmers</a:t>
            </a:r>
          </a:p>
          <a:p>
            <a:pPr marL="742950" lvl="1" indent="-285750" algn="l">
              <a:spcBef>
                <a:spcPts val="0"/>
              </a:spcBef>
              <a:buFont typeface="Arial" panose="020B0604020202020204" pitchFamily="34" charset="0"/>
              <a:buChar char="•"/>
            </a:pPr>
            <a:r>
              <a:rPr lang="en-US" sz="2200" dirty="0">
                <a:solidFill>
                  <a:prstClr val="black"/>
                </a:solidFill>
              </a:rPr>
              <a:t>Operators of Small-/Medium-Sized Farms Structured as Family Farms</a:t>
            </a:r>
          </a:p>
          <a:p>
            <a:pPr marL="742950" lvl="1" indent="-285750" algn="l">
              <a:spcBef>
                <a:spcPts val="0"/>
              </a:spcBef>
              <a:buFont typeface="Arial" panose="020B0604020202020204" pitchFamily="34" charset="0"/>
              <a:buChar char="•"/>
            </a:pPr>
            <a:r>
              <a:rPr lang="en-US" sz="2200" dirty="0">
                <a:solidFill>
                  <a:prstClr val="black"/>
                </a:solidFill>
              </a:rPr>
              <a:t>Farmer or Rancher Cooperatives</a:t>
            </a:r>
          </a:p>
          <a:p>
            <a:pPr marL="742950" lvl="1" indent="-285750" algn="l">
              <a:spcBef>
                <a:spcPts val="0"/>
              </a:spcBef>
              <a:buFont typeface="Arial" panose="020B0604020202020204" pitchFamily="34" charset="0"/>
              <a:buChar char="•"/>
            </a:pPr>
            <a:r>
              <a:rPr lang="en-US" sz="2200" dirty="0">
                <a:solidFill>
                  <a:prstClr val="black"/>
                </a:solidFill>
              </a:rPr>
              <a:t>Mid-Tier Value Chain Projects</a:t>
            </a:r>
          </a:p>
          <a:p>
            <a:pPr lvl="1" algn="l">
              <a:spcBef>
                <a:spcPts val="0"/>
              </a:spcBef>
            </a:pPr>
            <a:endParaRPr lang="en-US" sz="2200" dirty="0">
              <a:solidFill>
                <a:prstClr val="black"/>
              </a:solidFill>
            </a:endParaRPr>
          </a:p>
          <a:p>
            <a:pPr marL="285750" lvl="0" indent="-285750" algn="l">
              <a:spcBef>
                <a:spcPts val="0"/>
              </a:spcBef>
              <a:buFont typeface="Arial" panose="020B0604020202020204" pitchFamily="34" charset="0"/>
              <a:buChar char="•"/>
            </a:pPr>
            <a:r>
              <a:rPr lang="en-US" sz="2200" b="1" dirty="0">
                <a:solidFill>
                  <a:prstClr val="black"/>
                </a:solidFill>
              </a:rPr>
              <a:t>Priority Points (up to 5 pts) </a:t>
            </a:r>
            <a:r>
              <a:rPr lang="en-US" sz="2200" b="1" dirty="0" smtClean="0">
                <a:solidFill>
                  <a:prstClr val="black"/>
                </a:solidFill>
              </a:rPr>
              <a:t>‘</a:t>
            </a:r>
            <a:r>
              <a:rPr lang="en-US" sz="2200" b="1" dirty="0">
                <a:solidFill>
                  <a:prstClr val="black"/>
                </a:solidFill>
              </a:rPr>
              <a:t>Group’ Applicants:’</a:t>
            </a:r>
            <a:r>
              <a:rPr lang="en-US" sz="2200" dirty="0">
                <a:solidFill>
                  <a:prstClr val="black"/>
                </a:solidFill>
              </a:rPr>
              <a:t> Agricultural Producer Groups, Farmer or Rancher Cooperatives, Majority Controlled Producer-Based Businesses that ‘best contribute to creating or expanding marketing opportunities for Beginning, Socially-Disadvantaged, and Small-/Medium Family Farms.</a:t>
            </a:r>
          </a:p>
          <a:p>
            <a:pPr algn="l">
              <a:buClr>
                <a:schemeClr val="accent6">
                  <a:lumMod val="75000"/>
                </a:schemeClr>
              </a:buClr>
            </a:pPr>
            <a:endParaRPr lang="en-US" sz="2800" dirty="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1639534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085851"/>
          </a:xfrm>
        </p:spPr>
        <p:txBody>
          <a:bodyPr>
            <a:normAutofit/>
          </a:bodyPr>
          <a:lstStyle/>
          <a:p>
            <a:r>
              <a:rPr lang="en-US" sz="3600" b="1" dirty="0" smtClean="0"/>
              <a:t>Priority Points</a:t>
            </a:r>
            <a:endParaRPr lang="en-US" sz="3600" b="1" dirty="0"/>
          </a:p>
        </p:txBody>
      </p:sp>
      <p:sp>
        <p:nvSpPr>
          <p:cNvPr id="3" name="Subtitle 2"/>
          <p:cNvSpPr>
            <a:spLocks noGrp="1"/>
          </p:cNvSpPr>
          <p:nvPr>
            <p:ph type="subTitle" idx="1"/>
          </p:nvPr>
        </p:nvSpPr>
        <p:spPr>
          <a:xfrm>
            <a:off x="914400" y="2133600"/>
            <a:ext cx="7315200" cy="4038600"/>
          </a:xfrm>
        </p:spPr>
        <p:txBody>
          <a:bodyPr>
            <a:normAutofit fontScale="47500" lnSpcReduction="20000"/>
          </a:bodyPr>
          <a:lstStyle/>
          <a:p>
            <a:r>
              <a:rPr lang="en-US" sz="5100" dirty="0" smtClean="0">
                <a:solidFill>
                  <a:schemeClr val="tx1"/>
                </a:solidFill>
              </a:rPr>
              <a:t>5 priority </a:t>
            </a:r>
            <a:r>
              <a:rPr lang="en-US" sz="5100" dirty="0">
                <a:solidFill>
                  <a:schemeClr val="tx1"/>
                </a:solidFill>
              </a:rPr>
              <a:t>points will be awarded to all applicants that request the priority points and demonstrate eligibility for one of the following priority categories:</a:t>
            </a:r>
          </a:p>
          <a:p>
            <a:endParaRPr lang="en-US" sz="4400" dirty="0">
              <a:solidFill>
                <a:schemeClr val="tx1"/>
              </a:solidFill>
            </a:endParaRPr>
          </a:p>
          <a:p>
            <a:r>
              <a:rPr lang="en-US" sz="4200" dirty="0">
                <a:solidFill>
                  <a:schemeClr val="tx1"/>
                </a:solidFill>
              </a:rPr>
              <a:t>Beginning Farmer or Rancher*</a:t>
            </a:r>
          </a:p>
          <a:p>
            <a:r>
              <a:rPr lang="en-US" sz="4200" dirty="0">
                <a:solidFill>
                  <a:schemeClr val="tx1"/>
                </a:solidFill>
              </a:rPr>
              <a:t>Socially Disadvantaged Farmer or Rancher*</a:t>
            </a:r>
          </a:p>
          <a:p>
            <a:r>
              <a:rPr lang="en-US" sz="4200" dirty="0">
                <a:solidFill>
                  <a:schemeClr val="tx1"/>
                </a:solidFill>
              </a:rPr>
              <a:t>Mid-Tier Value Chain Project</a:t>
            </a:r>
          </a:p>
          <a:p>
            <a:r>
              <a:rPr lang="en-US" sz="4200" dirty="0" smtClean="0">
                <a:solidFill>
                  <a:schemeClr val="tx1"/>
                </a:solidFill>
              </a:rPr>
              <a:t>Small- </a:t>
            </a:r>
            <a:r>
              <a:rPr lang="en-US" sz="4200" dirty="0">
                <a:solidFill>
                  <a:schemeClr val="tx1"/>
                </a:solidFill>
              </a:rPr>
              <a:t>or Medium-sized Farm </a:t>
            </a:r>
            <a:r>
              <a:rPr lang="en-US" sz="4200" dirty="0" smtClean="0">
                <a:solidFill>
                  <a:schemeClr val="tx1"/>
                </a:solidFill>
              </a:rPr>
              <a:t>structured </a:t>
            </a:r>
            <a:r>
              <a:rPr lang="en-US" sz="4200" dirty="0">
                <a:solidFill>
                  <a:schemeClr val="tx1"/>
                </a:solidFill>
              </a:rPr>
              <a:t>as a Family Farm</a:t>
            </a:r>
          </a:p>
          <a:p>
            <a:r>
              <a:rPr lang="en-US" sz="4200" dirty="0">
                <a:solidFill>
                  <a:schemeClr val="tx1"/>
                </a:solidFill>
              </a:rPr>
              <a:t>Farmer or Rancher Cooperative</a:t>
            </a:r>
          </a:p>
          <a:p>
            <a:endParaRPr lang="en-US" dirty="0">
              <a:solidFill>
                <a:schemeClr val="tx1"/>
              </a:solidFill>
            </a:endParaRPr>
          </a:p>
          <a:p>
            <a:r>
              <a:rPr lang="en-US" sz="4200" dirty="0">
                <a:solidFill>
                  <a:schemeClr val="tx1"/>
                </a:solidFill>
              </a:rPr>
              <a:t> *For BFR and SDFR priority points, applicant ownership or membership must </a:t>
            </a:r>
            <a:r>
              <a:rPr lang="en-US" sz="4200" dirty="0" smtClean="0">
                <a:solidFill>
                  <a:schemeClr val="tx1"/>
                </a:solidFill>
              </a:rPr>
              <a:t>be more than 50% BFRs </a:t>
            </a:r>
            <a:r>
              <a:rPr lang="en-US" sz="4200" dirty="0">
                <a:solidFill>
                  <a:schemeClr val="tx1"/>
                </a:solidFill>
              </a:rPr>
              <a:t>or SDFRs, respectively.</a:t>
            </a:r>
          </a:p>
          <a:p>
            <a:endParaRPr lang="en-US" dirty="0"/>
          </a:p>
        </p:txBody>
      </p:sp>
    </p:spTree>
    <p:extLst>
      <p:ext uri="{BB962C8B-B14F-4D97-AF65-F5344CB8AC3E}">
        <p14:creationId xmlns:p14="http://schemas.microsoft.com/office/powerpoint/2010/main" val="2665486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085851"/>
          </a:xfrm>
        </p:spPr>
        <p:txBody>
          <a:bodyPr>
            <a:normAutofit/>
          </a:bodyPr>
          <a:lstStyle/>
          <a:p>
            <a:r>
              <a:rPr lang="en-US" sz="3600" b="1" dirty="0" smtClean="0"/>
              <a:t>Priority Points</a:t>
            </a:r>
            <a:endParaRPr lang="en-US" sz="3600" b="1" dirty="0"/>
          </a:p>
        </p:txBody>
      </p:sp>
      <p:sp>
        <p:nvSpPr>
          <p:cNvPr id="3" name="Subtitle 2"/>
          <p:cNvSpPr>
            <a:spLocks noGrp="1"/>
          </p:cNvSpPr>
          <p:nvPr>
            <p:ph type="subTitle" idx="1"/>
          </p:nvPr>
        </p:nvSpPr>
        <p:spPr>
          <a:xfrm>
            <a:off x="914400" y="2133600"/>
            <a:ext cx="7315200" cy="4038600"/>
          </a:xfrm>
        </p:spPr>
        <p:txBody>
          <a:bodyPr>
            <a:normAutofit fontScale="47500" lnSpcReduction="20000"/>
          </a:bodyPr>
          <a:lstStyle/>
          <a:p>
            <a:pPr lvl="0" algn="l">
              <a:buClr>
                <a:srgbClr val="F79646">
                  <a:lumMod val="75000"/>
                </a:srgbClr>
              </a:buClr>
            </a:pPr>
            <a:r>
              <a:rPr lang="en-US" sz="5500" dirty="0">
                <a:solidFill>
                  <a:prstClr val="black"/>
                </a:solidFill>
              </a:rPr>
              <a:t>Up to </a:t>
            </a:r>
            <a:r>
              <a:rPr lang="en-US" sz="5500" b="1" dirty="0">
                <a:solidFill>
                  <a:prstClr val="black"/>
                </a:solidFill>
              </a:rPr>
              <a:t>5</a:t>
            </a:r>
            <a:r>
              <a:rPr lang="en-US" sz="5500" dirty="0">
                <a:solidFill>
                  <a:prstClr val="black"/>
                </a:solidFill>
              </a:rPr>
              <a:t> points </a:t>
            </a:r>
            <a:r>
              <a:rPr lang="en-US" sz="5500" i="1" dirty="0">
                <a:solidFill>
                  <a:prstClr val="black"/>
                </a:solidFill>
              </a:rPr>
              <a:t>additional</a:t>
            </a:r>
            <a:r>
              <a:rPr lang="en-US" sz="5500" dirty="0">
                <a:solidFill>
                  <a:prstClr val="black"/>
                </a:solidFill>
              </a:rPr>
              <a:t> points will be awarded to </a:t>
            </a:r>
            <a:r>
              <a:rPr lang="en-US" sz="5500" b="1" dirty="0">
                <a:solidFill>
                  <a:prstClr val="black"/>
                </a:solidFill>
              </a:rPr>
              <a:t>Agricultural Producer Groups, Farmer or Rancher Cooperatives, and Majority Controlled Producer-Based Businesses</a:t>
            </a:r>
            <a:r>
              <a:rPr lang="en-US" sz="5500" dirty="0">
                <a:solidFill>
                  <a:prstClr val="black"/>
                </a:solidFill>
              </a:rPr>
              <a:t> that propose projects that best contribute to new or expanded marketing opportunities for:</a:t>
            </a:r>
          </a:p>
          <a:p>
            <a:pPr marL="457200" lvl="0" indent="-457200" algn="l">
              <a:buClr>
                <a:srgbClr val="F79646">
                  <a:lumMod val="75000"/>
                </a:srgbClr>
              </a:buClr>
              <a:buFont typeface="Arial" pitchFamily="34" charset="0"/>
              <a:buChar char="•"/>
            </a:pPr>
            <a:r>
              <a:rPr lang="en-US" sz="5500" dirty="0">
                <a:solidFill>
                  <a:prstClr val="black"/>
                </a:solidFill>
              </a:rPr>
              <a:t>Beginning Farmers or Ranchers</a:t>
            </a:r>
          </a:p>
          <a:p>
            <a:pPr marL="457200" lvl="0" indent="-457200" algn="l">
              <a:buClr>
                <a:srgbClr val="F79646">
                  <a:lumMod val="75000"/>
                </a:srgbClr>
              </a:buClr>
              <a:buFont typeface="Arial" pitchFamily="34" charset="0"/>
              <a:buChar char="•"/>
            </a:pPr>
            <a:r>
              <a:rPr lang="en-US" sz="5500" dirty="0">
                <a:solidFill>
                  <a:prstClr val="black"/>
                </a:solidFill>
              </a:rPr>
              <a:t>Veteran Farmers or Ranchers*</a:t>
            </a:r>
          </a:p>
          <a:p>
            <a:pPr marL="457200" lvl="0" indent="-457200" algn="l">
              <a:buClr>
                <a:srgbClr val="F79646">
                  <a:lumMod val="75000"/>
                </a:srgbClr>
              </a:buClr>
              <a:buFont typeface="Arial" pitchFamily="34" charset="0"/>
              <a:buChar char="•"/>
            </a:pPr>
            <a:r>
              <a:rPr lang="en-US" sz="5500" dirty="0">
                <a:solidFill>
                  <a:prstClr val="black"/>
                </a:solidFill>
              </a:rPr>
              <a:t>Socially-Disadvantaged Farmers or Ranchers</a:t>
            </a:r>
          </a:p>
          <a:p>
            <a:pPr marL="457200" lvl="0" indent="-457200" algn="l">
              <a:buClr>
                <a:srgbClr val="F79646">
                  <a:lumMod val="75000"/>
                </a:srgbClr>
              </a:buClr>
              <a:buFont typeface="Arial" pitchFamily="34" charset="0"/>
              <a:buChar char="•"/>
            </a:pPr>
            <a:r>
              <a:rPr lang="en-US" sz="5500" dirty="0">
                <a:solidFill>
                  <a:prstClr val="black"/>
                </a:solidFill>
              </a:rPr>
              <a:t>Small- or Medium-Sized Family Farms</a:t>
            </a:r>
          </a:p>
        </p:txBody>
      </p:sp>
    </p:spTree>
    <p:extLst>
      <p:ext uri="{BB962C8B-B14F-4D97-AF65-F5344CB8AC3E}">
        <p14:creationId xmlns:p14="http://schemas.microsoft.com/office/powerpoint/2010/main" val="1767560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	</a:t>
            </a:r>
          </a:p>
        </p:txBody>
      </p:sp>
      <p:sp>
        <p:nvSpPr>
          <p:cNvPr id="4" name="Rectangle 3"/>
          <p:cNvSpPr/>
          <p:nvPr/>
        </p:nvSpPr>
        <p:spPr>
          <a:xfrm>
            <a:off x="2258706" y="2967335"/>
            <a:ext cx="46265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6518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2667000"/>
            <a:ext cx="7772400" cy="1143000"/>
          </a:xfrm>
        </p:spPr>
        <p:txBody>
          <a:bodyPr>
            <a:normAutofit fontScale="90000"/>
          </a:bodyPr>
          <a:lstStyle/>
          <a:p>
            <a:r>
              <a:rPr lang="en-US" sz="3600" b="1" dirty="0" smtClean="0"/>
              <a:t/>
            </a:r>
            <a:br>
              <a:rPr lang="en-US" sz="3600" b="1" dirty="0" smtClean="0"/>
            </a:br>
            <a:r>
              <a:rPr lang="en-US" sz="3600" b="1" dirty="0" smtClean="0"/>
              <a:t>Tools for Applicants</a:t>
            </a:r>
            <a:br>
              <a:rPr lang="en-US" sz="3600" b="1" dirty="0" smtClean="0"/>
            </a:br>
            <a:r>
              <a:rPr lang="en-US" sz="3600" b="1" dirty="0" smtClean="0"/>
              <a:t/>
            </a:r>
            <a:br>
              <a:rPr lang="en-US" sz="3600" b="1" dirty="0" smtClean="0"/>
            </a:br>
            <a:endParaRPr lang="en-US" sz="2800" dirty="0"/>
          </a:p>
        </p:txBody>
      </p:sp>
      <p:sp>
        <p:nvSpPr>
          <p:cNvPr id="3" name="Content Placeholder 2"/>
          <p:cNvSpPr>
            <a:spLocks noGrp="1"/>
          </p:cNvSpPr>
          <p:nvPr>
            <p:ph type="subTitle" idx="1"/>
          </p:nvPr>
        </p:nvSpPr>
        <p:spPr>
          <a:xfrm>
            <a:off x="1066800" y="2667000"/>
            <a:ext cx="7010400" cy="1219200"/>
          </a:xfrm>
        </p:spPr>
        <p:txBody>
          <a:bodyPr>
            <a:normAutofit/>
          </a:bodyPr>
          <a:lstStyle/>
          <a:p>
            <a:pPr marL="0" indent="0" algn="ctr">
              <a:buNone/>
            </a:pPr>
            <a:endParaRPr lang="en-US" sz="3200" b="1" dirty="0" smtClean="0"/>
          </a:p>
          <a:p>
            <a:endParaRPr lang="en-US" sz="32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671498"/>
            <a:ext cx="3367294" cy="2232662"/>
          </a:xfrm>
          <a:prstGeom prst="rect">
            <a:avLst/>
          </a:prstGeom>
        </p:spPr>
      </p:pic>
    </p:spTree>
    <p:extLst>
      <p:ext uri="{BB962C8B-B14F-4D97-AF65-F5344CB8AC3E}">
        <p14:creationId xmlns:p14="http://schemas.microsoft.com/office/powerpoint/2010/main" val="18830882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146174"/>
          </a:xfrm>
        </p:spPr>
        <p:txBody>
          <a:bodyPr>
            <a:normAutofit/>
          </a:bodyPr>
          <a:lstStyle/>
          <a:p>
            <a:r>
              <a:rPr lang="en-US" sz="3200" b="1" dirty="0" smtClean="0"/>
              <a:t>			       Tools</a:t>
            </a:r>
            <a:endParaRPr lang="en-US" sz="3200" b="1" dirty="0"/>
          </a:p>
        </p:txBody>
      </p:sp>
      <p:sp>
        <p:nvSpPr>
          <p:cNvPr id="3" name="Subtitle 2"/>
          <p:cNvSpPr>
            <a:spLocks noGrp="1"/>
          </p:cNvSpPr>
          <p:nvPr>
            <p:ph type="subTitle" idx="1"/>
          </p:nvPr>
        </p:nvSpPr>
        <p:spPr>
          <a:xfrm>
            <a:off x="990600" y="1981200"/>
            <a:ext cx="7239000" cy="4495800"/>
          </a:xfrm>
        </p:spPr>
        <p:txBody>
          <a:bodyPr>
            <a:normAutofit/>
          </a:bodyPr>
          <a:lstStyle/>
          <a:p>
            <a:pPr algn="l"/>
            <a:r>
              <a:rPr lang="en-US" sz="2800" u="sng" dirty="0" smtClean="0">
                <a:solidFill>
                  <a:srgbClr val="FF0000"/>
                </a:solidFill>
              </a:rPr>
              <a:t>Outreach Fact sheets</a:t>
            </a:r>
          </a:p>
          <a:p>
            <a:pPr marL="342900" indent="-342900" algn="l">
              <a:buFont typeface="Arial" pitchFamily="34" charset="0"/>
              <a:buChar char="•"/>
            </a:pPr>
            <a:r>
              <a:rPr lang="en-US" sz="2000" b="1" dirty="0" smtClean="0">
                <a:solidFill>
                  <a:srgbClr val="00B050"/>
                </a:solidFill>
              </a:rPr>
              <a:t>General program Info</a:t>
            </a:r>
          </a:p>
          <a:p>
            <a:pPr marL="342900" indent="-342900" algn="l">
              <a:buFont typeface="Arial" pitchFamily="34" charset="0"/>
              <a:buChar char="•"/>
            </a:pPr>
            <a:r>
              <a:rPr lang="en-US" sz="2000" b="1" dirty="0" smtClean="0">
                <a:solidFill>
                  <a:srgbClr val="00B050"/>
                </a:solidFill>
              </a:rPr>
              <a:t>Locally-produced food</a:t>
            </a:r>
          </a:p>
          <a:p>
            <a:pPr marL="342900" indent="-342900" algn="l">
              <a:buFont typeface="Arial" pitchFamily="34" charset="0"/>
              <a:buChar char="•"/>
            </a:pPr>
            <a:r>
              <a:rPr lang="en-US" sz="2000" b="1" dirty="0" smtClean="0">
                <a:solidFill>
                  <a:srgbClr val="00B050"/>
                </a:solidFill>
              </a:rPr>
              <a:t>Harvesters</a:t>
            </a:r>
          </a:p>
          <a:p>
            <a:pPr marL="342900" indent="-342900" algn="l">
              <a:buFont typeface="Arial" pitchFamily="34" charset="0"/>
              <a:buChar char="•"/>
            </a:pPr>
            <a:r>
              <a:rPr lang="en-US" sz="2000" b="1" dirty="0" smtClean="0">
                <a:solidFill>
                  <a:srgbClr val="00B050"/>
                </a:solidFill>
              </a:rPr>
              <a:t>Mid-tier value chains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4794">
            <a:off x="3443567" y="3142663"/>
            <a:ext cx="2392888" cy="3101609"/>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273">
            <a:off x="4911449" y="3314845"/>
            <a:ext cx="2408129" cy="3116850"/>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56002">
            <a:off x="5994735" y="3331518"/>
            <a:ext cx="2400508" cy="3109230"/>
          </a:xfrm>
          <a:prstGeom prst="rect">
            <a:avLst/>
          </a:prstGeom>
        </p:spPr>
      </p:pic>
    </p:spTree>
    <p:extLst>
      <p:ext uri="{BB962C8B-B14F-4D97-AF65-F5344CB8AC3E}">
        <p14:creationId xmlns:p14="http://schemas.microsoft.com/office/powerpoint/2010/main" val="7951329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3778">
            <a:off x="5717662" y="2157468"/>
            <a:ext cx="3025402" cy="3894158"/>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30789">
            <a:off x="3167612" y="2194621"/>
            <a:ext cx="3010161" cy="3894158"/>
          </a:xfrm>
          <a:prstGeom prst="rect">
            <a:avLst/>
          </a:prstGeom>
        </p:spPr>
      </p:pic>
      <p:sp>
        <p:nvSpPr>
          <p:cNvPr id="3" name="TextBox 2"/>
          <p:cNvSpPr txBox="1"/>
          <p:nvPr/>
        </p:nvSpPr>
        <p:spPr>
          <a:xfrm>
            <a:off x="609600" y="3200400"/>
            <a:ext cx="2514600" cy="1815882"/>
          </a:xfrm>
          <a:prstGeom prst="rect">
            <a:avLst/>
          </a:prstGeom>
          <a:noFill/>
        </p:spPr>
        <p:txBody>
          <a:bodyPr wrap="square" rtlCol="0">
            <a:spAutoFit/>
          </a:bodyPr>
          <a:lstStyle/>
          <a:p>
            <a:pPr algn="ctr"/>
            <a:r>
              <a:rPr lang="en-US" sz="2800" dirty="0">
                <a:solidFill>
                  <a:prstClr val="black"/>
                </a:solidFill>
              </a:rPr>
              <a:t>Comprehensive Toolkits for Planning and Working Capital</a:t>
            </a:r>
          </a:p>
        </p:txBody>
      </p:sp>
    </p:spTree>
    <p:extLst>
      <p:ext uri="{BB962C8B-B14F-4D97-AF65-F5344CB8AC3E}">
        <p14:creationId xmlns:p14="http://schemas.microsoft.com/office/powerpoint/2010/main" val="40440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453" y="1447800"/>
            <a:ext cx="3025402" cy="390939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834" y="2057400"/>
            <a:ext cx="3017782" cy="3901778"/>
          </a:xfrm>
          <a:prstGeom prst="rect">
            <a:avLst/>
          </a:prstGeom>
        </p:spPr>
      </p:pic>
      <p:sp>
        <p:nvSpPr>
          <p:cNvPr id="2" name="TextBox 1"/>
          <p:cNvSpPr txBox="1"/>
          <p:nvPr/>
        </p:nvSpPr>
        <p:spPr>
          <a:xfrm>
            <a:off x="1600200" y="6172200"/>
            <a:ext cx="6324600" cy="523220"/>
          </a:xfrm>
          <a:prstGeom prst="rect">
            <a:avLst/>
          </a:prstGeom>
          <a:noFill/>
        </p:spPr>
        <p:txBody>
          <a:bodyPr wrap="square" rtlCol="0">
            <a:spAutoFit/>
          </a:bodyPr>
          <a:lstStyle/>
          <a:p>
            <a:r>
              <a:rPr lang="en-US" sz="2800" dirty="0">
                <a:solidFill>
                  <a:prstClr val="black"/>
                </a:solidFill>
              </a:rPr>
              <a:t>Checklists to ensure complete applications</a:t>
            </a:r>
          </a:p>
        </p:txBody>
      </p:sp>
    </p:spTree>
    <p:extLst>
      <p:ext uri="{BB962C8B-B14F-4D97-AF65-F5344CB8AC3E}">
        <p14:creationId xmlns:p14="http://schemas.microsoft.com/office/powerpoint/2010/main" val="42748636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752600"/>
            <a:ext cx="3010161" cy="3901778"/>
          </a:xfrm>
          <a:prstGeom prst="rect">
            <a:avLst/>
          </a:prstGeom>
        </p:spPr>
      </p:pic>
      <p:sp>
        <p:nvSpPr>
          <p:cNvPr id="2" name="TextBox 1"/>
          <p:cNvSpPr txBox="1"/>
          <p:nvPr/>
        </p:nvSpPr>
        <p:spPr>
          <a:xfrm>
            <a:off x="914400" y="1752600"/>
            <a:ext cx="4038600" cy="3539430"/>
          </a:xfrm>
          <a:prstGeom prst="rect">
            <a:avLst/>
          </a:prstGeom>
          <a:noFill/>
        </p:spPr>
        <p:txBody>
          <a:bodyPr wrap="square" rtlCol="0">
            <a:spAutoFit/>
          </a:bodyPr>
          <a:lstStyle/>
          <a:p>
            <a:r>
              <a:rPr lang="en-US" sz="2800" dirty="0">
                <a:solidFill>
                  <a:prstClr val="black"/>
                </a:solidFill>
              </a:rPr>
              <a:t>Links to required forms and necessary resources, including:</a:t>
            </a:r>
          </a:p>
          <a:p>
            <a:pPr marL="342900" indent="-342900">
              <a:buFont typeface="Arial" pitchFamily="34" charset="0"/>
              <a:buChar char="•"/>
            </a:pPr>
            <a:r>
              <a:rPr lang="en-US" sz="2800" dirty="0">
                <a:solidFill>
                  <a:prstClr val="black"/>
                </a:solidFill>
              </a:rPr>
              <a:t>SF 424s</a:t>
            </a:r>
          </a:p>
          <a:p>
            <a:pPr marL="342900" indent="-342900">
              <a:buFont typeface="Arial" pitchFamily="34" charset="0"/>
              <a:buChar char="•"/>
            </a:pPr>
            <a:r>
              <a:rPr lang="en-US" sz="2800" dirty="0">
                <a:solidFill>
                  <a:prstClr val="black"/>
                </a:solidFill>
              </a:rPr>
              <a:t>AD 3030</a:t>
            </a:r>
          </a:p>
          <a:p>
            <a:pPr marL="342900" indent="-342900">
              <a:buFont typeface="Arial" pitchFamily="34" charset="0"/>
              <a:buChar char="•"/>
            </a:pPr>
            <a:r>
              <a:rPr lang="en-US" sz="2800" dirty="0">
                <a:solidFill>
                  <a:prstClr val="black"/>
                </a:solidFill>
              </a:rPr>
              <a:t>Program regulation</a:t>
            </a:r>
          </a:p>
          <a:p>
            <a:pPr marL="342900" indent="-342900">
              <a:buFont typeface="Arial" pitchFamily="34" charset="0"/>
              <a:buChar char="•"/>
            </a:pPr>
            <a:r>
              <a:rPr lang="en-US" sz="2800" dirty="0">
                <a:solidFill>
                  <a:prstClr val="black"/>
                </a:solidFill>
              </a:rPr>
              <a:t>NOFA</a:t>
            </a:r>
          </a:p>
          <a:p>
            <a:pPr marL="342900" indent="-342900">
              <a:buFont typeface="Arial" pitchFamily="34" charset="0"/>
              <a:buChar char="•"/>
            </a:pPr>
            <a:r>
              <a:rPr lang="en-US" sz="2800" dirty="0">
                <a:solidFill>
                  <a:prstClr val="black"/>
                </a:solidFill>
              </a:rPr>
              <a:t>And more!</a:t>
            </a:r>
          </a:p>
        </p:txBody>
      </p:sp>
    </p:spTree>
    <p:extLst>
      <p:ext uri="{BB962C8B-B14F-4D97-AF65-F5344CB8AC3E}">
        <p14:creationId xmlns:p14="http://schemas.microsoft.com/office/powerpoint/2010/main" val="1620412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890" y="1497162"/>
            <a:ext cx="5982219" cy="3863675"/>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2438400"/>
            <a:ext cx="4831499" cy="3711262"/>
          </a:xfrm>
          <a:prstGeom prst="rect">
            <a:avLst/>
          </a:prstGeom>
        </p:spPr>
      </p:pic>
      <p:sp>
        <p:nvSpPr>
          <p:cNvPr id="2" name="TextBox 1"/>
          <p:cNvSpPr txBox="1"/>
          <p:nvPr/>
        </p:nvSpPr>
        <p:spPr>
          <a:xfrm>
            <a:off x="457200" y="5638800"/>
            <a:ext cx="3505200" cy="430887"/>
          </a:xfrm>
          <a:prstGeom prst="rect">
            <a:avLst/>
          </a:prstGeom>
          <a:noFill/>
        </p:spPr>
        <p:txBody>
          <a:bodyPr wrap="square" rtlCol="0">
            <a:spAutoFit/>
          </a:bodyPr>
          <a:lstStyle/>
          <a:p>
            <a:r>
              <a:rPr lang="en-US" sz="2200" b="1" dirty="0">
                <a:solidFill>
                  <a:prstClr val="black"/>
                </a:solidFill>
              </a:rPr>
              <a:t>Links to DUNS and SAM</a:t>
            </a:r>
          </a:p>
        </p:txBody>
      </p:sp>
    </p:spTree>
    <p:extLst>
      <p:ext uri="{BB962C8B-B14F-4D97-AF65-F5344CB8AC3E}">
        <p14:creationId xmlns:p14="http://schemas.microsoft.com/office/powerpoint/2010/main" val="3432533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76400"/>
            <a:ext cx="3017782" cy="3886537"/>
          </a:xfrm>
          <a:prstGeom prst="rect">
            <a:avLst/>
          </a:prstGeom>
        </p:spPr>
      </p:pic>
      <p:sp>
        <p:nvSpPr>
          <p:cNvPr id="2" name="TextBox 1"/>
          <p:cNvSpPr txBox="1"/>
          <p:nvPr/>
        </p:nvSpPr>
        <p:spPr>
          <a:xfrm>
            <a:off x="457200" y="2876729"/>
            <a:ext cx="4343400" cy="1200329"/>
          </a:xfrm>
          <a:prstGeom prst="rect">
            <a:avLst/>
          </a:prstGeom>
          <a:noFill/>
        </p:spPr>
        <p:txBody>
          <a:bodyPr wrap="square" rtlCol="0">
            <a:spAutoFit/>
          </a:bodyPr>
          <a:lstStyle/>
          <a:p>
            <a:r>
              <a:rPr lang="en-US" sz="2400" dirty="0">
                <a:solidFill>
                  <a:prstClr val="black"/>
                </a:solidFill>
              </a:rPr>
              <a:t>Individual OPTIONAL templates for Planning and Working Capital applications.</a:t>
            </a:r>
          </a:p>
        </p:txBody>
      </p:sp>
    </p:spTree>
    <p:extLst>
      <p:ext uri="{BB962C8B-B14F-4D97-AF65-F5344CB8AC3E}">
        <p14:creationId xmlns:p14="http://schemas.microsoft.com/office/powerpoint/2010/main" val="7931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752600"/>
            <a:ext cx="7772400" cy="914400"/>
          </a:xfrm>
        </p:spPr>
        <p:txBody>
          <a:bodyPr>
            <a:normAutofit fontScale="90000"/>
          </a:bodyPr>
          <a:lstStyle/>
          <a:p>
            <a:r>
              <a:rPr lang="en-US" b="1" dirty="0" smtClean="0"/>
              <a:t>Basic Program Requirements</a:t>
            </a:r>
            <a:r>
              <a:rPr lang="en-US" b="1" dirty="0"/>
              <a:t/>
            </a:r>
            <a:br>
              <a:rPr lang="en-US" b="1" dirty="0"/>
            </a:br>
            <a:endParaRPr lang="en-US"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
        <p:nvSpPr>
          <p:cNvPr id="3" name="TextBox 2"/>
          <p:cNvSpPr txBox="1"/>
          <p:nvPr/>
        </p:nvSpPr>
        <p:spPr>
          <a:xfrm>
            <a:off x="1066800" y="2667000"/>
            <a:ext cx="7315200" cy="2554545"/>
          </a:xfrm>
          <a:prstGeom prst="rect">
            <a:avLst/>
          </a:prstGeom>
          <a:noFill/>
        </p:spPr>
        <p:txBody>
          <a:bodyPr wrap="square" rtlCol="0">
            <a:spAutoFit/>
          </a:bodyPr>
          <a:lstStyle/>
          <a:p>
            <a:pPr marL="457200" indent="-457200">
              <a:buFont typeface="Arial" pitchFamily="34" charset="0"/>
              <a:buChar char="•"/>
            </a:pPr>
            <a:r>
              <a:rPr lang="en-US" sz="3200" dirty="0">
                <a:solidFill>
                  <a:prstClr val="black"/>
                </a:solidFill>
              </a:rPr>
              <a:t>Applicant eligibility</a:t>
            </a:r>
          </a:p>
          <a:p>
            <a:pPr marL="457200" indent="-457200">
              <a:buFont typeface="Arial" pitchFamily="34" charset="0"/>
              <a:buChar char="•"/>
            </a:pPr>
            <a:r>
              <a:rPr lang="en-US" sz="3200" dirty="0">
                <a:solidFill>
                  <a:prstClr val="black"/>
                </a:solidFill>
              </a:rPr>
              <a:t>Project eligibility</a:t>
            </a:r>
          </a:p>
          <a:p>
            <a:pPr marL="457200" indent="-457200">
              <a:buFont typeface="Arial" pitchFamily="34" charset="0"/>
              <a:buChar char="•"/>
            </a:pPr>
            <a:r>
              <a:rPr lang="en-US" sz="3200" dirty="0">
                <a:solidFill>
                  <a:prstClr val="black"/>
                </a:solidFill>
              </a:rPr>
              <a:t>Purpose eligibility</a:t>
            </a:r>
          </a:p>
          <a:p>
            <a:pPr marL="457200" indent="-457200">
              <a:buFont typeface="Arial" pitchFamily="34" charset="0"/>
              <a:buChar char="•"/>
            </a:pPr>
            <a:r>
              <a:rPr lang="en-US" sz="3200" dirty="0">
                <a:solidFill>
                  <a:prstClr val="black"/>
                </a:solidFill>
              </a:rPr>
              <a:t>Other eligibility requirements</a:t>
            </a:r>
          </a:p>
          <a:p>
            <a:pPr marL="457200" indent="-457200">
              <a:buFont typeface="Arial" pitchFamily="34" charset="0"/>
              <a:buChar char="•"/>
            </a:pPr>
            <a:r>
              <a:rPr lang="en-US" sz="3200" dirty="0">
                <a:solidFill>
                  <a:prstClr val="black"/>
                </a:solidFill>
              </a:rPr>
              <a:t>Evaluation criteria</a:t>
            </a:r>
          </a:p>
        </p:txBody>
      </p:sp>
    </p:spTree>
    <p:extLst>
      <p:ext uri="{BB962C8B-B14F-4D97-AF65-F5344CB8AC3E}">
        <p14:creationId xmlns:p14="http://schemas.microsoft.com/office/powerpoint/2010/main" val="4122851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4313294" cy="3741744"/>
          </a:xfrm>
          <a:prstGeom prst="rect">
            <a:avLst/>
          </a:prstGeom>
        </p:spPr>
      </p:pic>
      <p:sp>
        <p:nvSpPr>
          <p:cNvPr id="5" name="TextBox 4"/>
          <p:cNvSpPr txBox="1"/>
          <p:nvPr/>
        </p:nvSpPr>
        <p:spPr>
          <a:xfrm>
            <a:off x="457200" y="1752600"/>
            <a:ext cx="2057400" cy="3785652"/>
          </a:xfrm>
          <a:prstGeom prst="rect">
            <a:avLst/>
          </a:prstGeom>
          <a:noFill/>
        </p:spPr>
        <p:txBody>
          <a:bodyPr wrap="square" rtlCol="0">
            <a:spAutoFit/>
          </a:bodyPr>
          <a:lstStyle/>
          <a:p>
            <a:r>
              <a:rPr lang="en-US" sz="1600" dirty="0">
                <a:solidFill>
                  <a:prstClr val="black"/>
                </a:solidFill>
              </a:rPr>
              <a:t>Simplified Budget Templates</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Program Income estimate (WC only)</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Individual Task Budget Templates</a:t>
            </a:r>
          </a:p>
        </p:txBody>
      </p:sp>
      <p:cxnSp>
        <p:nvCxnSpPr>
          <p:cNvPr id="7" name="Straight Arrow Connector 6"/>
          <p:cNvCxnSpPr/>
          <p:nvPr/>
        </p:nvCxnSpPr>
        <p:spPr>
          <a:xfrm>
            <a:off x="1752600" y="21336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47900" y="3645426"/>
            <a:ext cx="495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52600" y="53340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422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33045">
            <a:off x="4978115" y="2402471"/>
            <a:ext cx="3010161" cy="3886537"/>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87231">
            <a:off x="3955146" y="1953082"/>
            <a:ext cx="3025402" cy="3901778"/>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32140">
            <a:off x="3007543" y="1801428"/>
            <a:ext cx="3010161" cy="3886537"/>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6956" y="1712376"/>
            <a:ext cx="3017782" cy="3894158"/>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59558">
            <a:off x="1225549" y="1937615"/>
            <a:ext cx="3002540" cy="3871296"/>
          </a:xfrm>
          <a:prstGeom prst="rect">
            <a:avLst/>
          </a:prstGeom>
        </p:spPr>
      </p:pic>
      <p:pic>
        <p:nvPicPr>
          <p:cNvPr id="10" name="Picture 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18709">
            <a:off x="849222" y="2325376"/>
            <a:ext cx="3025402" cy="3878916"/>
          </a:xfrm>
          <a:prstGeom prst="rect">
            <a:avLst/>
          </a:prstGeom>
        </p:spPr>
      </p:pic>
      <p:sp>
        <p:nvSpPr>
          <p:cNvPr id="3" name="TextBox 2"/>
          <p:cNvSpPr txBox="1"/>
          <p:nvPr/>
        </p:nvSpPr>
        <p:spPr>
          <a:xfrm>
            <a:off x="1066800" y="4264834"/>
            <a:ext cx="7162800" cy="1938992"/>
          </a:xfrm>
          <a:prstGeom prst="rect">
            <a:avLst/>
          </a:prstGeom>
          <a:noFill/>
        </p:spPr>
        <p:txBody>
          <a:bodyPr wrap="square" rtlCol="0">
            <a:spAutoFit/>
          </a:bodyPr>
          <a:lstStyle/>
          <a:p>
            <a:pPr algn="ctr"/>
            <a:r>
              <a:rPr lang="en-US" sz="2400" b="1" u="sng" dirty="0">
                <a:solidFill>
                  <a:prstClr val="black"/>
                </a:solidFill>
              </a:rPr>
              <a:t>Appendices</a:t>
            </a:r>
            <a:r>
              <a:rPr lang="en-US" sz="2400" b="1" dirty="0">
                <a:solidFill>
                  <a:prstClr val="black"/>
                </a:solidFill>
              </a:rPr>
              <a:t> </a:t>
            </a:r>
          </a:p>
          <a:p>
            <a:pPr marL="342900" indent="-342900" algn="ctr">
              <a:buFont typeface="Arial" pitchFamily="34" charset="0"/>
              <a:buChar char="•"/>
            </a:pPr>
            <a:r>
              <a:rPr lang="en-US" sz="2400" b="1" dirty="0">
                <a:solidFill>
                  <a:prstClr val="black"/>
                </a:solidFill>
              </a:rPr>
              <a:t>Guidance for tribal applicants</a:t>
            </a:r>
          </a:p>
          <a:p>
            <a:pPr marL="342900" indent="-342900" algn="ctr">
              <a:buFont typeface="Arial" pitchFamily="34" charset="0"/>
              <a:buChar char="•"/>
            </a:pPr>
            <a:r>
              <a:rPr lang="en-US" sz="2400" b="1" dirty="0">
                <a:solidFill>
                  <a:prstClr val="black"/>
                </a:solidFill>
              </a:rPr>
              <a:t>Attachment points for required documentation</a:t>
            </a:r>
          </a:p>
          <a:p>
            <a:pPr marL="342900" indent="-342900" algn="ctr">
              <a:buFont typeface="Arial" pitchFamily="34" charset="0"/>
              <a:buChar char="•"/>
            </a:pPr>
            <a:r>
              <a:rPr lang="en-US" sz="2400" b="1" dirty="0">
                <a:solidFill>
                  <a:prstClr val="black"/>
                </a:solidFill>
              </a:rPr>
              <a:t>Matching fund verification templates</a:t>
            </a:r>
          </a:p>
          <a:p>
            <a:pPr marL="342900" indent="-342900" algn="ctr">
              <a:buFont typeface="Arial" pitchFamily="34" charset="0"/>
              <a:buChar char="•"/>
            </a:pPr>
            <a:r>
              <a:rPr lang="en-US" sz="2400" b="1" dirty="0">
                <a:solidFill>
                  <a:prstClr val="black"/>
                </a:solidFill>
              </a:rPr>
              <a:t>Reserve fund </a:t>
            </a:r>
            <a:r>
              <a:rPr lang="en-US" sz="2400" b="1" dirty="0" smtClean="0">
                <a:solidFill>
                  <a:prstClr val="black"/>
                </a:solidFill>
              </a:rPr>
              <a:t>eligibility and </a:t>
            </a:r>
            <a:r>
              <a:rPr lang="en-US" sz="2400" b="1" dirty="0">
                <a:solidFill>
                  <a:prstClr val="black"/>
                </a:solidFill>
              </a:rPr>
              <a:t>priority point </a:t>
            </a:r>
            <a:r>
              <a:rPr lang="en-US" sz="2400" b="1" dirty="0" smtClean="0">
                <a:solidFill>
                  <a:prstClr val="black"/>
                </a:solidFill>
              </a:rPr>
              <a:t>guidance</a:t>
            </a:r>
            <a:endParaRPr lang="en-US" sz="2400" b="1" dirty="0">
              <a:solidFill>
                <a:prstClr val="black"/>
              </a:solidFill>
            </a:endParaRPr>
          </a:p>
        </p:txBody>
      </p:sp>
    </p:spTree>
    <p:extLst>
      <p:ext uri="{BB962C8B-B14F-4D97-AF65-F5344CB8AC3E}">
        <p14:creationId xmlns:p14="http://schemas.microsoft.com/office/powerpoint/2010/main" val="23772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	</a:t>
            </a:r>
          </a:p>
        </p:txBody>
      </p:sp>
      <p:sp>
        <p:nvSpPr>
          <p:cNvPr id="4" name="Rectangle 3"/>
          <p:cNvSpPr/>
          <p:nvPr/>
        </p:nvSpPr>
        <p:spPr>
          <a:xfrm>
            <a:off x="2258706" y="2967335"/>
            <a:ext cx="46265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4110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828800"/>
            <a:ext cx="7772400" cy="1069974"/>
          </a:xfrm>
        </p:spPr>
        <p:txBody>
          <a:bodyPr>
            <a:noAutofit/>
          </a:bodyPr>
          <a:lstStyle/>
          <a:p>
            <a:r>
              <a:rPr lang="en-US" sz="3600" b="1" dirty="0"/>
              <a:t>Applicant Eligibility</a:t>
            </a:r>
            <a:r>
              <a:rPr lang="en-US" sz="4000" b="1" dirty="0"/>
              <a:t/>
            </a:r>
            <a:br>
              <a:rPr lang="en-US" sz="4000" b="1" dirty="0"/>
            </a:br>
            <a:endParaRPr lang="en-US" sz="4000" dirty="0"/>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
        <p:nvSpPr>
          <p:cNvPr id="5" name="TextBox 4"/>
          <p:cNvSpPr txBox="1"/>
          <p:nvPr/>
        </p:nvSpPr>
        <p:spPr>
          <a:xfrm>
            <a:off x="1244600" y="2743200"/>
            <a:ext cx="6934200" cy="2062103"/>
          </a:xfrm>
          <a:prstGeom prst="rect">
            <a:avLst/>
          </a:prstGeom>
          <a:noFill/>
        </p:spPr>
        <p:txBody>
          <a:bodyPr wrap="square" rtlCol="0">
            <a:spAutoFit/>
          </a:bodyPr>
          <a:lstStyle/>
          <a:p>
            <a:pPr marL="457200" indent="-457200">
              <a:buFont typeface="Arial" pitchFamily="34" charset="0"/>
              <a:buChar char="•"/>
            </a:pPr>
            <a:r>
              <a:rPr lang="en-US" sz="3200" dirty="0">
                <a:solidFill>
                  <a:prstClr val="black"/>
                </a:solidFill>
              </a:rPr>
              <a:t>Applicant type</a:t>
            </a:r>
          </a:p>
          <a:p>
            <a:pPr marL="457200" indent="-457200">
              <a:buFont typeface="Arial" pitchFamily="34" charset="0"/>
              <a:buChar char="•"/>
            </a:pPr>
            <a:r>
              <a:rPr lang="en-US" sz="3200" dirty="0">
                <a:solidFill>
                  <a:prstClr val="black"/>
                </a:solidFill>
              </a:rPr>
              <a:t>Multiple grant</a:t>
            </a:r>
          </a:p>
          <a:p>
            <a:pPr marL="457200" indent="-457200">
              <a:buFont typeface="Arial" pitchFamily="34" charset="0"/>
              <a:buChar char="•"/>
            </a:pPr>
            <a:r>
              <a:rPr lang="en-US" sz="3200" dirty="0">
                <a:solidFill>
                  <a:prstClr val="black"/>
                </a:solidFill>
              </a:rPr>
              <a:t>Currently active grant</a:t>
            </a:r>
          </a:p>
          <a:p>
            <a:pPr marL="457200" indent="-457200">
              <a:buFont typeface="Arial" pitchFamily="34" charset="0"/>
              <a:buChar char="•"/>
            </a:pPr>
            <a:r>
              <a:rPr lang="en-US" sz="3200" dirty="0">
                <a:solidFill>
                  <a:prstClr val="black"/>
                </a:solidFill>
              </a:rPr>
              <a:t>Reserve fund (as applicable)</a:t>
            </a:r>
          </a:p>
        </p:txBody>
      </p:sp>
    </p:spTree>
    <p:extLst>
      <p:ext uri="{BB962C8B-B14F-4D97-AF65-F5344CB8AC3E}">
        <p14:creationId xmlns:p14="http://schemas.microsoft.com/office/powerpoint/2010/main" val="2429027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90600" y="1371600"/>
            <a:ext cx="7162800" cy="3886200"/>
          </a:xfrm>
        </p:spPr>
        <p:txBody>
          <a:bodyPr>
            <a:normAutofit fontScale="92500" lnSpcReduction="20000"/>
          </a:bodyPr>
          <a:lstStyle/>
          <a:p>
            <a:pPr marL="0" indent="0" algn="ctr">
              <a:buNone/>
            </a:pPr>
            <a:endParaRPr lang="en-US" sz="2800" b="1" dirty="0"/>
          </a:p>
          <a:p>
            <a:pPr marL="0" indent="0" algn="ctr">
              <a:buNone/>
            </a:pPr>
            <a:endParaRPr lang="en-US" sz="1200" dirty="0">
              <a:solidFill>
                <a:schemeClr val="tx1"/>
              </a:solidFill>
            </a:endParaRPr>
          </a:p>
          <a:p>
            <a:pPr marL="0" indent="0" algn="ctr">
              <a:buNone/>
            </a:pPr>
            <a:r>
              <a:rPr lang="en-US" sz="3500" u="sng" dirty="0" smtClean="0">
                <a:solidFill>
                  <a:schemeClr val="tx1"/>
                </a:solidFill>
              </a:rPr>
              <a:t>Applicants must be Agricultural Producers:</a:t>
            </a:r>
          </a:p>
          <a:p>
            <a:pPr marL="0" indent="0" algn="ctr">
              <a:buNone/>
            </a:pPr>
            <a:endParaRPr lang="en-US" sz="3500" u="sng" dirty="0" smtClean="0">
              <a:solidFill>
                <a:schemeClr val="tx1"/>
              </a:solidFill>
            </a:endParaRPr>
          </a:p>
          <a:p>
            <a:r>
              <a:rPr lang="en-US" sz="3100" dirty="0">
                <a:solidFill>
                  <a:schemeClr val="tx1"/>
                </a:solidFill>
              </a:rPr>
              <a:t>An individual or entity that produces an Agricultural Commodity through participation in the day-to-day labor, management, and field operations; or that has the legal right to harvest an Agricultural Commodity that is the subject of the VAPG project</a:t>
            </a:r>
            <a:endParaRPr lang="en-US" sz="3100" dirty="0" smtClean="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394130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527" y="1676400"/>
            <a:ext cx="7772400" cy="1146174"/>
          </a:xfrm>
        </p:spPr>
        <p:txBody>
          <a:bodyPr>
            <a:noAutofit/>
          </a:bodyPr>
          <a:lstStyle/>
          <a:p>
            <a:r>
              <a:rPr lang="en-US" sz="3200" b="1" dirty="0"/>
              <a:t>Four Eligible Applicant Types</a:t>
            </a:r>
            <a:br>
              <a:rPr lang="en-US" sz="3200" b="1" dirty="0"/>
            </a:br>
            <a:endParaRPr lang="en-US" sz="3200" dirty="0"/>
          </a:p>
        </p:txBody>
      </p:sp>
      <p:sp>
        <p:nvSpPr>
          <p:cNvPr id="3" name="Content Placeholder 2"/>
          <p:cNvSpPr>
            <a:spLocks noGrp="1"/>
          </p:cNvSpPr>
          <p:nvPr>
            <p:ph type="subTitle" idx="1"/>
          </p:nvPr>
        </p:nvSpPr>
        <p:spPr>
          <a:xfrm>
            <a:off x="1143000" y="2362200"/>
            <a:ext cx="6629400" cy="3429000"/>
          </a:xfrm>
        </p:spPr>
        <p:txBody>
          <a:bodyPr>
            <a:normAutofit/>
          </a:bodyPr>
          <a:lstStyle/>
          <a:p>
            <a:pPr marL="0" indent="0" algn="ctr">
              <a:buNone/>
            </a:pPr>
            <a:endParaRPr lang="en-US" sz="900" b="1" dirty="0" smtClean="0">
              <a:solidFill>
                <a:schemeClr val="tx1"/>
              </a:solidFill>
            </a:endParaRPr>
          </a:p>
          <a:p>
            <a:pPr marL="457200" indent="-457200" algn="l">
              <a:buClr>
                <a:schemeClr val="accent6">
                  <a:lumMod val="75000"/>
                </a:schemeClr>
              </a:buClr>
              <a:buFont typeface="Arial" pitchFamily="34" charset="0"/>
              <a:buChar char="•"/>
            </a:pPr>
            <a:r>
              <a:rPr lang="en-US" dirty="0" smtClean="0">
                <a:solidFill>
                  <a:schemeClr val="tx1"/>
                </a:solidFill>
              </a:rPr>
              <a:t>Independent Producers</a:t>
            </a:r>
          </a:p>
          <a:p>
            <a:pPr marL="457200" indent="-457200" algn="l">
              <a:buClr>
                <a:schemeClr val="accent6">
                  <a:lumMod val="75000"/>
                </a:schemeClr>
              </a:buClr>
              <a:buFont typeface="Arial" pitchFamily="34" charset="0"/>
              <a:buChar char="•"/>
            </a:pPr>
            <a:r>
              <a:rPr lang="en-US" dirty="0" smtClean="0">
                <a:solidFill>
                  <a:schemeClr val="tx1"/>
                </a:solidFill>
              </a:rPr>
              <a:t>Agricultural Producer Groups</a:t>
            </a:r>
          </a:p>
          <a:p>
            <a:pPr marL="457200" indent="-457200" algn="l">
              <a:buClr>
                <a:schemeClr val="accent6">
                  <a:lumMod val="75000"/>
                </a:schemeClr>
              </a:buClr>
              <a:buFont typeface="Arial" pitchFamily="34" charset="0"/>
              <a:buChar char="•"/>
            </a:pPr>
            <a:r>
              <a:rPr lang="en-US" dirty="0" smtClean="0">
                <a:solidFill>
                  <a:schemeClr val="tx1"/>
                </a:solidFill>
              </a:rPr>
              <a:t>Farmer </a:t>
            </a:r>
            <a:r>
              <a:rPr lang="en-US" dirty="0">
                <a:solidFill>
                  <a:schemeClr val="tx1"/>
                </a:solidFill>
              </a:rPr>
              <a:t>or Rancher </a:t>
            </a:r>
            <a:r>
              <a:rPr lang="en-US" dirty="0" smtClean="0">
                <a:solidFill>
                  <a:schemeClr val="tx1"/>
                </a:solidFill>
              </a:rPr>
              <a:t>Cooperatives</a:t>
            </a:r>
          </a:p>
          <a:p>
            <a:pPr marL="457200" indent="-457200" algn="l">
              <a:buClr>
                <a:schemeClr val="accent6">
                  <a:lumMod val="75000"/>
                </a:schemeClr>
              </a:buClr>
              <a:buFont typeface="Arial" pitchFamily="34" charset="0"/>
              <a:buChar char="•"/>
            </a:pPr>
            <a:r>
              <a:rPr lang="en-US" dirty="0" smtClean="0">
                <a:solidFill>
                  <a:schemeClr val="tx1"/>
                </a:solidFill>
              </a:rPr>
              <a:t>Majority-Controlled Producer-Based Businesses</a:t>
            </a:r>
            <a:endParaRPr lang="en-US" dirty="0">
              <a:solidFill>
                <a:schemeClr val="tx1"/>
              </a:solidFill>
            </a:endParaRPr>
          </a:p>
        </p:txBody>
      </p:sp>
      <p:sp>
        <p:nvSpPr>
          <p:cNvPr id="4" name="Rectangle 3"/>
          <p:cNvSpPr/>
          <p:nvPr/>
        </p:nvSpPr>
        <p:spPr>
          <a:xfrm>
            <a:off x="7522723" y="990600"/>
            <a:ext cx="981038" cy="461665"/>
          </a:xfrm>
          <a:prstGeom prst="rect">
            <a:avLst/>
          </a:prstGeom>
        </p:spPr>
        <p:txBody>
          <a:bodyPr wrap="none">
            <a:spAutoFit/>
          </a:bodyPr>
          <a:lstStyle/>
          <a:p>
            <a:pPr algn="ctr">
              <a:spcBef>
                <a:spcPct val="0"/>
              </a:spcBef>
            </a:pPr>
            <a:r>
              <a:rPr lang="en-US" sz="2400" dirty="0">
                <a:solidFill>
                  <a:prstClr val="black"/>
                </a:solidFill>
              </a:rPr>
              <a:t>VAPG</a:t>
            </a:r>
          </a:p>
        </p:txBody>
      </p:sp>
    </p:spTree>
    <p:extLst>
      <p:ext uri="{BB962C8B-B14F-4D97-AF65-F5344CB8AC3E}">
        <p14:creationId xmlns:p14="http://schemas.microsoft.com/office/powerpoint/2010/main" val="42279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aster USDA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257665BB3DD548A8270FC1C8FAB079" ma:contentTypeVersion="1" ma:contentTypeDescription="Create a new document." ma:contentTypeScope="" ma:versionID="0c976dc40190cd98f3d22b5d2a9fa10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85D1A4-414E-47EA-A8C3-09EB24C6D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D75E91-2A4E-4BD2-8018-8FFDB14ADEA5}">
  <ds:schemaRefs>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A613064-022B-497B-9671-681456121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15620</TotalTime>
  <Words>2980</Words>
  <Application>Microsoft Office PowerPoint</Application>
  <PresentationFormat>On-screen Show (4:3)</PresentationFormat>
  <Paragraphs>449</Paragraphs>
  <Slides>62</Slides>
  <Notes>32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1_Master USDA 2</vt:lpstr>
      <vt:lpstr>FY2016 Value-Added Producer Grant 101</vt:lpstr>
      <vt:lpstr>Value-Added Producer Grant</vt:lpstr>
      <vt:lpstr>Purpose </vt:lpstr>
      <vt:lpstr>PowerPoint Presentation</vt:lpstr>
      <vt:lpstr>Priorities </vt:lpstr>
      <vt:lpstr>Basic Program Requirements </vt:lpstr>
      <vt:lpstr>Applicant Eligibility </vt:lpstr>
      <vt:lpstr>PowerPoint Presentation</vt:lpstr>
      <vt:lpstr>Four Eligible Applicant Types </vt:lpstr>
      <vt:lpstr>Independent Producer </vt:lpstr>
      <vt:lpstr> Independent Producer… </vt:lpstr>
      <vt:lpstr> Agricultural Producer Group </vt:lpstr>
      <vt:lpstr> Farmer or Rancher Cooperatives </vt:lpstr>
      <vt:lpstr> Majority-Controlled Producer-Based Business* </vt:lpstr>
      <vt:lpstr>All Four Applicant Types Must : </vt:lpstr>
      <vt:lpstr>Emerging Market</vt:lpstr>
      <vt:lpstr>Multiple Grant Eligibility</vt:lpstr>
      <vt:lpstr>Currently Active Grant</vt:lpstr>
      <vt:lpstr>Project Eligibility</vt:lpstr>
      <vt:lpstr> Five Value-Added Methodologies </vt:lpstr>
      <vt:lpstr> Change in Physical State </vt:lpstr>
      <vt:lpstr>Produced in a manner that enhances the value of the agricultural commodity </vt:lpstr>
      <vt:lpstr>Physical Segregation </vt:lpstr>
      <vt:lpstr>Farm- or Ranch-Based Renewable Energy </vt:lpstr>
      <vt:lpstr>Locally-Produced Agricultural  Food Product </vt:lpstr>
      <vt:lpstr>PowerPoint Presentation</vt:lpstr>
      <vt:lpstr>PowerPoint Presentation</vt:lpstr>
      <vt:lpstr>PowerPoint Presentation</vt:lpstr>
      <vt:lpstr>Purpose Eligibility</vt:lpstr>
      <vt:lpstr>PowerPoint Presentation</vt:lpstr>
      <vt:lpstr>PowerPoint Presentation</vt:lpstr>
      <vt:lpstr>PowerPoint Presentation</vt:lpstr>
      <vt:lpstr>PowerPoint Presentation</vt:lpstr>
      <vt:lpstr> Purpose Eligibility  </vt:lpstr>
      <vt:lpstr> Purpose Eligibility  </vt:lpstr>
      <vt:lpstr>Use of Funds</vt:lpstr>
      <vt:lpstr>Work Plan &amp; Budget</vt:lpstr>
      <vt:lpstr>Work Plan &amp; Budget</vt:lpstr>
      <vt:lpstr>Work Plan &amp; Budget</vt:lpstr>
      <vt:lpstr>Matching Funds must be…</vt:lpstr>
      <vt:lpstr>Matching Funds </vt:lpstr>
      <vt:lpstr>PowerPoint Presentation</vt:lpstr>
      <vt:lpstr>Other Eligibility Requirements</vt:lpstr>
      <vt:lpstr>Grant Period Eligibility</vt:lpstr>
      <vt:lpstr>Completeness Eligibility</vt:lpstr>
      <vt:lpstr>Evaluation Criteria</vt:lpstr>
      <vt:lpstr>Performance Evaluation Criteria</vt:lpstr>
      <vt:lpstr>Proposal Evaluation Criteria</vt:lpstr>
      <vt:lpstr>Proposal Evaluation Criteria</vt:lpstr>
      <vt:lpstr>Priority Points</vt:lpstr>
      <vt:lpstr>Priority Points</vt:lpstr>
      <vt:lpstr> </vt:lpstr>
      <vt:lpstr> Tools for Applicants  </vt:lpstr>
      <vt:lpstr>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Value-Added Producer Grant</dc:title>
  <dc:creator>Tracey Kennedy</dc:creator>
  <cp:lastModifiedBy>Nunn, Donald - RD, Denver, CO</cp:lastModifiedBy>
  <cp:revision>64</cp:revision>
  <cp:lastPrinted>2013-12-18T16:44:20Z</cp:lastPrinted>
  <dcterms:created xsi:type="dcterms:W3CDTF">2013-09-03T13:00:53Z</dcterms:created>
  <dcterms:modified xsi:type="dcterms:W3CDTF">2016-04-08T14:39:11Z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0x010100E8257665BB3DD548A8270FC1C8FAB079</vt:lpwstr>
  </property>
</Properties>
</file>